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5" r:id="rId4"/>
    <p:sldId id="296" r:id="rId5"/>
    <p:sldId id="297" r:id="rId6"/>
    <p:sldId id="298" r:id="rId7"/>
    <p:sldId id="300" r:id="rId8"/>
    <p:sldId id="258" r:id="rId9"/>
    <p:sldId id="259" r:id="rId10"/>
    <p:sldId id="267" r:id="rId11"/>
    <p:sldId id="268" r:id="rId12"/>
    <p:sldId id="269" r:id="rId13"/>
    <p:sldId id="270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303" r:id="rId22"/>
    <p:sldId id="271" r:id="rId23"/>
    <p:sldId id="272" r:id="rId24"/>
    <p:sldId id="301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6" r:id="rId35"/>
    <p:sldId id="289" r:id="rId36"/>
    <p:sldId id="284" r:id="rId37"/>
    <p:sldId id="285" r:id="rId38"/>
    <p:sldId id="292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3" autoAdjust="0"/>
    <p:restoredTop sz="94660"/>
  </p:normalViewPr>
  <p:slideViewPr>
    <p:cSldViewPr snapToGrid="0">
      <p:cViewPr>
        <p:scale>
          <a:sx n="100" d="100"/>
          <a:sy n="100" d="100"/>
        </p:scale>
        <p:origin x="270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16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95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613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3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78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609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587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758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28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65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163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7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8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007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24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57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02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AD437B6-E14B-4D9F-9AD6-93A6ADE42E3D}" type="datetimeFigureOut">
              <a:rPr lang="en-GB" smtClean="0"/>
              <a:t>18/10/2015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6D94601-F715-4403-915A-E53B87CC55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30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cl.ils.indiana.edu/teibpw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ymistry.org/" TargetMode="External"/><Relationship Id="rId2" Type="http://schemas.openxmlformats.org/officeDocument/2006/relationships/hyperlink" Target="http://www.newtonproject.sussex.ac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ldbaileyonline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i-c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338631" cy="4109394"/>
          </a:xfrm>
        </p:spPr>
        <p:txBody>
          <a:bodyPr>
            <a:normAutofit/>
          </a:bodyPr>
          <a:lstStyle/>
          <a:p>
            <a:r>
              <a:rPr lang="en-GB" b="1" dirty="0" smtClean="0"/>
              <a:t>The </a:t>
            </a:r>
            <a:r>
              <a:rPr lang="en-GB" b="1" dirty="0" smtClean="0"/>
              <a:t>Programming Historian</a:t>
            </a:r>
            <a:br>
              <a:rPr lang="en-GB" b="1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4800" b="1" dirty="0" smtClean="0"/>
              <a:t>Getting to know </a:t>
            </a:r>
            <a:r>
              <a:rPr lang="en-GB" sz="6000" b="1" dirty="0" smtClean="0"/>
              <a:t>XML</a:t>
            </a:r>
            <a:r>
              <a:rPr lang="en-GB" sz="2400" b="1" dirty="0" smtClean="0"/>
              <a:t/>
            </a:r>
            <a:br>
              <a:rPr lang="en-GB" sz="2400" b="1" dirty="0" smtClean="0"/>
            </a:br>
            <a:r>
              <a:rPr lang="en-GB" sz="2400" b="1" dirty="0" smtClean="0"/>
              <a:t/>
            </a:r>
            <a:br>
              <a:rPr lang="en-GB" sz="2400" b="1" dirty="0" smtClean="0"/>
            </a:br>
            <a:r>
              <a:rPr lang="en-GB" sz="2400" b="1" dirty="0" err="1" smtClean="0"/>
              <a:t>Cornelis</a:t>
            </a:r>
            <a:r>
              <a:rPr lang="en-GB" sz="2400" b="1" dirty="0" smtClean="0"/>
              <a:t> J. (Kees-Jan) Schilt</a:t>
            </a:r>
            <a:br>
              <a:rPr lang="en-GB" sz="2400" b="1" dirty="0" smtClean="0"/>
            </a:br>
            <a:r>
              <a:rPr lang="en-GB" sz="2400" b="1" dirty="0" smtClean="0"/>
              <a:t>Sussex Humanities Lab, University of Sussex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05378"/>
            <a:ext cx="9144000" cy="685800"/>
          </a:xfrm>
        </p:spPr>
        <p:txBody>
          <a:bodyPr/>
          <a:lstStyle/>
          <a:p>
            <a:r>
              <a:rPr lang="en-GB" dirty="0" smtClean="0"/>
              <a:t>October </a:t>
            </a:r>
            <a:r>
              <a:rPr lang="en-GB" dirty="0" smtClean="0"/>
              <a:t>19</a:t>
            </a:r>
            <a:r>
              <a:rPr lang="en-GB" baseline="30000" dirty="0" smtClean="0"/>
              <a:t>th </a:t>
            </a:r>
            <a:r>
              <a:rPr lang="en-GB" dirty="0" smtClean="0"/>
              <a:t>, </a:t>
            </a:r>
            <a:r>
              <a:rPr lang="en-GB" dirty="0" smtClean="0"/>
              <a:t>British Library, London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What’s in a text?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395" y="1917078"/>
            <a:ext cx="6394559" cy="40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0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What’s in a text?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915018"/>
            <a:ext cx="9660781" cy="35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0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What’s in a text?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34" y="1785764"/>
            <a:ext cx="3609900" cy="4650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7" y="1924265"/>
            <a:ext cx="3609900" cy="36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2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Are these images of the same thing?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79" y="1736699"/>
            <a:ext cx="6833026" cy="51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2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 text is not a document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Where is the text?</a:t>
            </a:r>
          </a:p>
          <a:p>
            <a:r>
              <a:rPr lang="en-GB" dirty="0" smtClean="0"/>
              <a:t>In the shape of letters and their layout?</a:t>
            </a:r>
          </a:p>
          <a:p>
            <a:r>
              <a:rPr lang="en-GB" dirty="0" smtClean="0"/>
              <a:t>In the original from which </a:t>
            </a:r>
            <a:r>
              <a:rPr lang="en-GB" dirty="0" smtClean="0"/>
              <a:t>the previous</a:t>
            </a:r>
            <a:r>
              <a:rPr lang="en-GB" dirty="0" smtClean="0"/>
              <a:t> </a:t>
            </a:r>
            <a:r>
              <a:rPr lang="en-GB" dirty="0" smtClean="0"/>
              <a:t>copy </a:t>
            </a:r>
            <a:r>
              <a:rPr lang="en-GB" dirty="0" smtClean="0"/>
              <a:t>derives?</a:t>
            </a:r>
            <a:endParaRPr lang="en-GB" dirty="0" smtClean="0"/>
          </a:p>
          <a:p>
            <a:r>
              <a:rPr lang="en-GB" dirty="0" smtClean="0"/>
              <a:t>In the stories we read into it? Or in its author’s intentions?</a:t>
            </a:r>
          </a:p>
          <a:p>
            <a:endParaRPr lang="en-GB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A ”document” is something that exists in the world, </a:t>
            </a:r>
            <a:r>
              <a:rPr lang="en-GB" dirty="0" smtClean="0"/>
              <a:t>a physical entity, which </a:t>
            </a:r>
            <a:r>
              <a:rPr lang="en-GB" dirty="0"/>
              <a:t>we </a:t>
            </a:r>
            <a:r>
              <a:rPr lang="en-GB" dirty="0" smtClean="0"/>
              <a:t>can </a:t>
            </a:r>
            <a:r>
              <a:rPr lang="en-GB" i="1" dirty="0" smtClean="0"/>
              <a:t>digitize</a:t>
            </a:r>
            <a:r>
              <a:rPr lang="en-GB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A ”text” is an abstraction, created by or for a community </a:t>
            </a:r>
            <a:r>
              <a:rPr lang="en-GB" dirty="0" smtClean="0"/>
              <a:t>of readers</a:t>
            </a:r>
            <a:r>
              <a:rPr lang="en-GB" dirty="0"/>
              <a:t>, which we can </a:t>
            </a:r>
            <a:r>
              <a:rPr lang="en-GB" i="1" dirty="0"/>
              <a:t>encode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151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Encoding of </a:t>
            </a:r>
            <a:r>
              <a:rPr lang="en-GB" dirty="0" smtClean="0"/>
              <a:t>texts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text is more than a sequence of encoded glyphs or </a:t>
            </a:r>
            <a:r>
              <a:rPr lang="en-GB" dirty="0" smtClean="0"/>
              <a:t>lexical tokens</a:t>
            </a:r>
            <a:endParaRPr lang="en-GB" dirty="0"/>
          </a:p>
          <a:p>
            <a:pPr lvl="1"/>
            <a:r>
              <a:rPr lang="en-GB" dirty="0"/>
              <a:t>It has a </a:t>
            </a:r>
            <a:r>
              <a:rPr lang="en-GB" i="1" dirty="0"/>
              <a:t>structure </a:t>
            </a:r>
            <a:r>
              <a:rPr lang="en-GB" dirty="0"/>
              <a:t>and a </a:t>
            </a:r>
            <a:r>
              <a:rPr lang="en-GB" i="1" dirty="0"/>
              <a:t>communicative function</a:t>
            </a:r>
          </a:p>
          <a:p>
            <a:pPr lvl="1"/>
            <a:r>
              <a:rPr lang="en-GB" dirty="0"/>
              <a:t>It also has multiple possible </a:t>
            </a:r>
            <a:r>
              <a:rPr lang="en-GB" i="1" dirty="0"/>
              <a:t>readings</a:t>
            </a:r>
          </a:p>
          <a:p>
            <a:r>
              <a:rPr lang="en-GB" dirty="0"/>
              <a:t>Encoding, or </a:t>
            </a:r>
            <a:r>
              <a:rPr lang="en-GB" dirty="0" err="1"/>
              <a:t>markup</a:t>
            </a:r>
            <a:r>
              <a:rPr lang="en-GB" dirty="0"/>
              <a:t>, is a way of making these things </a:t>
            </a:r>
            <a:r>
              <a:rPr lang="en-GB" dirty="0" smtClean="0"/>
              <a:t>explicit</a:t>
            </a:r>
          </a:p>
          <a:p>
            <a:r>
              <a:rPr lang="en-GB" dirty="0" smtClean="0"/>
              <a:t>Meaning: encoding is subjective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Only that which is explicit can be reliably processed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032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What’s the point of </a:t>
            </a:r>
            <a:r>
              <a:rPr lang="en-GB" dirty="0" err="1"/>
              <a:t>markup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make explicit (to a machine) what is implicit (to a person)</a:t>
            </a:r>
          </a:p>
          <a:p>
            <a:r>
              <a:rPr lang="en-GB" dirty="0"/>
              <a:t>To add value by supplying multiple annotations</a:t>
            </a:r>
          </a:p>
          <a:p>
            <a:r>
              <a:rPr lang="en-GB" dirty="0"/>
              <a:t>To facilitate re-use of the same material</a:t>
            </a:r>
          </a:p>
          <a:p>
            <a:pPr lvl="1"/>
            <a:r>
              <a:rPr lang="en-GB" dirty="0"/>
              <a:t>in different formats</a:t>
            </a:r>
          </a:p>
          <a:p>
            <a:pPr lvl="1"/>
            <a:r>
              <a:rPr lang="en-GB" dirty="0"/>
              <a:t>in different contexts</a:t>
            </a:r>
          </a:p>
          <a:p>
            <a:pPr lvl="1"/>
            <a:r>
              <a:rPr lang="en-GB" dirty="0"/>
              <a:t>by different users</a:t>
            </a:r>
          </a:p>
        </p:txBody>
      </p:sp>
    </p:spTree>
    <p:extLst>
      <p:ext uri="{BB962C8B-B14F-4D97-AF65-F5344CB8AC3E}">
        <p14:creationId xmlns:p14="http://schemas.microsoft.com/office/powerpoint/2010/main" val="260255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Styles of </a:t>
            </a:r>
            <a:r>
              <a:rPr lang="en-GB" dirty="0" err="1"/>
              <a:t>markup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beginning there was </a:t>
            </a:r>
            <a:r>
              <a:rPr lang="en-GB" i="1" dirty="0"/>
              <a:t>procedural </a:t>
            </a:r>
            <a:r>
              <a:rPr lang="en-GB" dirty="0" err="1" smtClean="0"/>
              <a:t>markup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1) RED </a:t>
            </a:r>
            <a:r>
              <a:rPr lang="en-GB" dirty="0"/>
              <a:t>INK </a:t>
            </a:r>
            <a:r>
              <a:rPr lang="en-GB" dirty="0" smtClean="0"/>
              <a:t>ON  2)print #balance 3)RED </a:t>
            </a:r>
            <a:r>
              <a:rPr lang="en-GB" dirty="0"/>
              <a:t>INK OFF</a:t>
            </a:r>
          </a:p>
          <a:p>
            <a:r>
              <a:rPr lang="en-GB" dirty="0"/>
              <a:t>which being generalised became </a:t>
            </a:r>
            <a:r>
              <a:rPr lang="en-GB" i="1" dirty="0"/>
              <a:t>descriptive </a:t>
            </a:r>
            <a:r>
              <a:rPr lang="en-GB" dirty="0" err="1"/>
              <a:t>markup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&lt;</a:t>
            </a:r>
            <a:r>
              <a:rPr lang="en-GB" dirty="0"/>
              <a:t>balance type='overdrawn'&gt;</a:t>
            </a:r>
            <a:r>
              <a:rPr lang="en-GB" dirty="0" smtClean="0"/>
              <a:t>some numbers</a:t>
            </a:r>
            <a:r>
              <a:rPr lang="en-GB" dirty="0"/>
              <a:t>&lt;/balance&gt;</a:t>
            </a:r>
          </a:p>
          <a:p>
            <a:r>
              <a:rPr lang="en-GB" dirty="0"/>
              <a:t>also known as </a:t>
            </a:r>
            <a:r>
              <a:rPr lang="en-GB" b="1" dirty="0"/>
              <a:t>encoding</a:t>
            </a:r>
            <a:r>
              <a:rPr lang="en-GB" dirty="0"/>
              <a:t> or </a:t>
            </a:r>
            <a:r>
              <a:rPr lang="en-GB" b="1" dirty="0" smtClean="0"/>
              <a:t>annotation</a:t>
            </a:r>
          </a:p>
          <a:p>
            <a:r>
              <a:rPr lang="en-GB" dirty="0" err="1" smtClean="0"/>
              <a:t>markup</a:t>
            </a:r>
            <a:r>
              <a:rPr lang="en-GB" dirty="0" smtClean="0"/>
              <a:t> </a:t>
            </a:r>
            <a:r>
              <a:rPr lang="en-GB" b="1" dirty="0" smtClean="0"/>
              <a:t>separate</a:t>
            </a:r>
            <a:r>
              <a:rPr lang="en-GB" dirty="0" smtClean="0"/>
              <a:t> from text/data </a:t>
            </a:r>
            <a:endParaRPr lang="en-GB" dirty="0" smtClean="0"/>
          </a:p>
          <a:p>
            <a:pPr marL="0" indent="0"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descriptive </a:t>
            </a:r>
            <a:r>
              <a:rPr lang="en-GB" dirty="0" err="1"/>
              <a:t>markup</a:t>
            </a:r>
            <a:r>
              <a:rPr lang="en-GB" dirty="0"/>
              <a:t> allows for easier re-use of data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393102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Just a little bit more…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Markup</a:t>
            </a:r>
            <a:r>
              <a:rPr lang="en-GB" dirty="0"/>
              <a:t> makes explicit the distinctions we want to make </a:t>
            </a:r>
            <a:r>
              <a:rPr lang="en-GB" dirty="0" smtClean="0"/>
              <a:t>when processing </a:t>
            </a:r>
            <a:r>
              <a:rPr lang="en-GB" dirty="0"/>
              <a:t>a string of bytes</a:t>
            </a:r>
          </a:p>
          <a:p>
            <a:r>
              <a:rPr lang="en-GB" dirty="0" err="1"/>
              <a:t>Markup</a:t>
            </a:r>
            <a:r>
              <a:rPr lang="en-GB" dirty="0"/>
              <a:t> is a way of naming and characterizing the parts of </a:t>
            </a:r>
            <a:r>
              <a:rPr lang="en-GB" dirty="0" smtClean="0"/>
              <a:t>a text </a:t>
            </a:r>
            <a:r>
              <a:rPr lang="en-GB" dirty="0"/>
              <a:t>in a formalized way</a:t>
            </a:r>
          </a:p>
          <a:p>
            <a:r>
              <a:rPr lang="en-GB" dirty="0"/>
              <a:t>It’s (usually) more useful to </a:t>
            </a:r>
            <a:r>
              <a:rPr lang="en-GB" dirty="0" err="1"/>
              <a:t>markup</a:t>
            </a:r>
            <a:r>
              <a:rPr lang="en-GB" dirty="0"/>
              <a:t> what we think things </a:t>
            </a:r>
            <a:r>
              <a:rPr lang="en-GB" i="1" dirty="0" smtClean="0"/>
              <a:t>are </a:t>
            </a:r>
            <a:r>
              <a:rPr lang="en-GB" dirty="0" smtClean="0"/>
              <a:t>than </a:t>
            </a:r>
            <a:r>
              <a:rPr lang="en-GB" dirty="0"/>
              <a:t>what they </a:t>
            </a:r>
            <a:r>
              <a:rPr lang="en-GB" i="1" dirty="0"/>
              <a:t>look </a:t>
            </a:r>
            <a:r>
              <a:rPr lang="en-GB" i="1" dirty="0" smtClean="0"/>
              <a:t>like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0396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Separation of form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Presentational</a:t>
            </a:r>
            <a:r>
              <a:rPr lang="en-GB" dirty="0"/>
              <a:t> </a:t>
            </a:r>
            <a:r>
              <a:rPr lang="en-GB" dirty="0" err="1"/>
              <a:t>markup</a:t>
            </a:r>
            <a:r>
              <a:rPr lang="en-GB" dirty="0"/>
              <a:t> cares more about fonts and layout </a:t>
            </a:r>
            <a:r>
              <a:rPr lang="en-GB" dirty="0" smtClean="0"/>
              <a:t>than meaning</a:t>
            </a:r>
            <a:endParaRPr lang="en-GB" dirty="0"/>
          </a:p>
          <a:p>
            <a:r>
              <a:rPr lang="en-GB" i="1" dirty="0"/>
              <a:t>Descriptive</a:t>
            </a:r>
            <a:r>
              <a:rPr lang="en-GB" dirty="0"/>
              <a:t> </a:t>
            </a:r>
            <a:r>
              <a:rPr lang="en-GB" dirty="0" err="1"/>
              <a:t>markup</a:t>
            </a:r>
            <a:r>
              <a:rPr lang="en-GB" dirty="0"/>
              <a:t> says what things are, and leaves </a:t>
            </a:r>
            <a:r>
              <a:rPr lang="en-GB" dirty="0" smtClean="0"/>
              <a:t>the rendition </a:t>
            </a:r>
            <a:r>
              <a:rPr lang="en-GB" dirty="0"/>
              <a:t>of them for a separate step</a:t>
            </a:r>
          </a:p>
          <a:p>
            <a:r>
              <a:rPr lang="en-GB" dirty="0"/>
              <a:t>Separating the </a:t>
            </a:r>
            <a:r>
              <a:rPr lang="en-GB" b="1" dirty="0"/>
              <a:t>form</a:t>
            </a:r>
            <a:r>
              <a:rPr lang="en-GB" dirty="0"/>
              <a:t> of something from its </a:t>
            </a:r>
            <a:r>
              <a:rPr lang="en-GB" b="1" dirty="0"/>
              <a:t>content </a:t>
            </a:r>
            <a:r>
              <a:rPr lang="en-GB" dirty="0"/>
              <a:t>makes </a:t>
            </a:r>
            <a:r>
              <a:rPr lang="en-GB" dirty="0" smtClean="0"/>
              <a:t>its re-use </a:t>
            </a:r>
            <a:r>
              <a:rPr lang="en-GB" dirty="0"/>
              <a:t>more flexible</a:t>
            </a:r>
          </a:p>
          <a:p>
            <a:r>
              <a:rPr lang="en-GB" dirty="0"/>
              <a:t>It also allows easy changes of presentation across a </a:t>
            </a:r>
            <a:r>
              <a:rPr lang="en-GB" dirty="0" smtClean="0"/>
              <a:t>large number </a:t>
            </a:r>
            <a:r>
              <a:rPr lang="en-GB" dirty="0"/>
              <a:t>of </a:t>
            </a:r>
            <a:r>
              <a:rPr lang="en-GB" dirty="0" smtClean="0"/>
              <a:t>documents </a:t>
            </a:r>
            <a:r>
              <a:rPr lang="en-GB" dirty="0" smtClean="0">
                <a:sym typeface="Wingdings" panose="05000000000000000000" pitchFamily="2" charset="2"/>
              </a:rPr>
              <a:t> think about Styles (Heading 1, Body, </a:t>
            </a:r>
            <a:r>
              <a:rPr lang="en-GB" dirty="0" err="1" smtClean="0">
                <a:sym typeface="Wingdings" panose="05000000000000000000" pitchFamily="2" charset="2"/>
              </a:rPr>
              <a:t>etc</a:t>
            </a:r>
            <a:r>
              <a:rPr lang="en-GB" dirty="0" smtClean="0">
                <a:sym typeface="Wingdings" panose="05000000000000000000" pitchFamily="2" charset="2"/>
              </a:rPr>
              <a:t>) in MS Word.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70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Before we </a:t>
            </a:r>
            <a:r>
              <a:rPr lang="en-GB" dirty="0"/>
              <a:t>get started: </a:t>
            </a:r>
            <a:r>
              <a:rPr lang="en-GB" dirty="0" smtClean="0"/>
              <a:t>google “TEI Boilerplate” or go </a:t>
            </a:r>
            <a:r>
              <a:rPr lang="en-GB" dirty="0"/>
              <a:t>to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dcl.ils.indiana.edu/teibpws/</a:t>
            </a:r>
            <a:r>
              <a:rPr lang="en-GB" dirty="0" smtClean="0"/>
              <a:t>, download the </a:t>
            </a:r>
            <a:r>
              <a:rPr lang="en-GB" dirty="0" err="1" smtClean="0">
                <a:solidFill>
                  <a:schemeClr val="accent5">
                    <a:lumMod val="75000"/>
                  </a:schemeClr>
                </a:solidFill>
              </a:rPr>
              <a:t>tei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 boilerplate code</a:t>
            </a:r>
            <a:r>
              <a:rPr lang="en-GB" dirty="0" smtClean="0"/>
              <a:t>, and extract to desktop (or wherever, as long as you can retrieve it…)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(And if you have not yet done so, download Notepad++)</a:t>
            </a:r>
            <a:endParaRPr lang="en-GB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 smtClean="0"/>
          </a:p>
          <a:p>
            <a:r>
              <a:rPr lang="en-GB" b="1" dirty="0" smtClean="0"/>
              <a:t>Digital history: some </a:t>
            </a:r>
            <a:r>
              <a:rPr lang="en-GB" b="1" dirty="0" smtClean="0"/>
              <a:t>examples</a:t>
            </a:r>
          </a:p>
          <a:p>
            <a:r>
              <a:rPr lang="en-GB" b="1" dirty="0"/>
              <a:t>A bit of thinking through text</a:t>
            </a:r>
            <a:r>
              <a:rPr lang="en-GB" b="1" dirty="0" smtClean="0"/>
              <a:t>…</a:t>
            </a:r>
            <a:endParaRPr lang="en-GB" b="1" dirty="0" smtClean="0"/>
          </a:p>
          <a:p>
            <a:r>
              <a:rPr lang="en-GB" b="1" dirty="0" smtClean="0"/>
              <a:t>Introduce the concept of </a:t>
            </a:r>
            <a:r>
              <a:rPr lang="en-GB" b="1" dirty="0" err="1" smtClean="0"/>
              <a:t>markup</a:t>
            </a:r>
            <a:r>
              <a:rPr lang="en-GB" b="1" dirty="0" smtClean="0"/>
              <a:t> and XML encoding </a:t>
            </a:r>
            <a:endParaRPr lang="en-GB" b="1" dirty="0" smtClean="0"/>
          </a:p>
          <a:p>
            <a:r>
              <a:rPr lang="en-GB" b="1" dirty="0" smtClean="0"/>
              <a:t>Provide </a:t>
            </a:r>
            <a:r>
              <a:rPr lang="en-GB" b="1" dirty="0" smtClean="0"/>
              <a:t>hands-on experience in using TEI XML </a:t>
            </a:r>
            <a:r>
              <a:rPr lang="en-GB" b="1" dirty="0" err="1" smtClean="0"/>
              <a:t>markup</a:t>
            </a:r>
            <a:endParaRPr lang="en-GB" b="1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89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Markup</a:t>
            </a:r>
            <a:r>
              <a:rPr lang="en-GB" dirty="0"/>
              <a:t> as a scholarly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application of </a:t>
            </a:r>
            <a:r>
              <a:rPr lang="en-GB" dirty="0" err="1"/>
              <a:t>markup</a:t>
            </a:r>
            <a:r>
              <a:rPr lang="en-GB" dirty="0"/>
              <a:t> to a document can be </a:t>
            </a:r>
            <a:r>
              <a:rPr lang="en-GB" dirty="0" smtClean="0"/>
              <a:t>an intellectual </a:t>
            </a:r>
            <a:r>
              <a:rPr lang="en-GB" dirty="0"/>
              <a:t>activity</a:t>
            </a:r>
          </a:p>
          <a:p>
            <a:r>
              <a:rPr lang="en-GB" dirty="0"/>
              <a:t>In deciding what </a:t>
            </a:r>
            <a:r>
              <a:rPr lang="en-GB" dirty="0" err="1"/>
              <a:t>markup</a:t>
            </a:r>
            <a:r>
              <a:rPr lang="en-GB" dirty="0"/>
              <a:t> to apply, and how this represents </a:t>
            </a:r>
            <a:r>
              <a:rPr lang="en-GB" dirty="0" smtClean="0"/>
              <a:t>the original</a:t>
            </a:r>
            <a:r>
              <a:rPr lang="en-GB" dirty="0"/>
              <a:t>, one is undertaking the task of an editor</a:t>
            </a:r>
          </a:p>
          <a:p>
            <a:r>
              <a:rPr lang="en-GB" dirty="0"/>
              <a:t>There is (almost) no such thing as neutral </a:t>
            </a:r>
            <a:r>
              <a:rPr lang="en-GB" dirty="0" err="1"/>
              <a:t>markup</a:t>
            </a:r>
            <a:r>
              <a:rPr lang="en-GB" dirty="0"/>
              <a:t> – all of </a:t>
            </a:r>
            <a:r>
              <a:rPr lang="en-GB" dirty="0" smtClean="0"/>
              <a:t>it involves </a:t>
            </a:r>
            <a:r>
              <a:rPr lang="en-GB" dirty="0"/>
              <a:t>interpretation</a:t>
            </a:r>
          </a:p>
          <a:p>
            <a:r>
              <a:rPr lang="en-GB" dirty="0" err="1"/>
              <a:t>Markup</a:t>
            </a:r>
            <a:r>
              <a:rPr lang="en-GB" dirty="0"/>
              <a:t> can assist in answering research questions, and </a:t>
            </a:r>
            <a:r>
              <a:rPr lang="en-GB" dirty="0" smtClean="0"/>
              <a:t>the deciding </a:t>
            </a:r>
            <a:r>
              <a:rPr lang="en-GB" dirty="0"/>
              <a:t>what </a:t>
            </a:r>
            <a:r>
              <a:rPr lang="en-GB" dirty="0" err="1"/>
              <a:t>markup</a:t>
            </a:r>
            <a:r>
              <a:rPr lang="en-GB" dirty="0"/>
              <a:t> is needed to enable such questions </a:t>
            </a:r>
            <a:r>
              <a:rPr lang="en-GB" dirty="0" smtClean="0"/>
              <a:t>to be </a:t>
            </a:r>
            <a:r>
              <a:rPr lang="en-GB" dirty="0"/>
              <a:t>answered can be a research activity in itself</a:t>
            </a:r>
          </a:p>
          <a:p>
            <a:r>
              <a:rPr lang="en-GB" dirty="0"/>
              <a:t>Good textual encoding is never as easy or quick as </a:t>
            </a:r>
            <a:r>
              <a:rPr lang="en-GB" dirty="0" smtClean="0"/>
              <a:t>people would </a:t>
            </a:r>
            <a:r>
              <a:rPr lang="en-GB" dirty="0"/>
              <a:t>believe</a:t>
            </a:r>
          </a:p>
          <a:p>
            <a:r>
              <a:rPr lang="en-GB" dirty="0"/>
              <a:t>Detailed document analysis is needed before encoding for </a:t>
            </a:r>
            <a:r>
              <a:rPr lang="en-GB" dirty="0" smtClean="0"/>
              <a:t>the resulting </a:t>
            </a:r>
            <a:r>
              <a:rPr lang="en-GB" dirty="0" err="1"/>
              <a:t>markup</a:t>
            </a:r>
            <a:r>
              <a:rPr lang="en-GB" dirty="0"/>
              <a:t> to be useful</a:t>
            </a:r>
          </a:p>
        </p:txBody>
      </p:sp>
    </p:spTree>
    <p:extLst>
      <p:ext uri="{BB962C8B-B14F-4D97-AF65-F5344CB8AC3E}">
        <p14:creationId xmlns:p14="http://schemas.microsoft.com/office/powerpoint/2010/main" val="335897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Compare the </a:t>
            </a:r>
            <a:r>
              <a:rPr lang="en-GB" dirty="0" err="1" smtClean="0"/>
              <a:t>markup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395" y="1917078"/>
            <a:ext cx="6394559" cy="40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Compare the </a:t>
            </a:r>
            <a:r>
              <a:rPr lang="en-GB" dirty="0" err="1"/>
              <a:t>markup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12517" y="1576460"/>
            <a:ext cx="5926238" cy="3921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&lt;</a:t>
            </a:r>
            <a:r>
              <a:rPr lang="en-GB" b="1" dirty="0" smtClean="0"/>
              <a:t>hi </a:t>
            </a:r>
            <a:r>
              <a:rPr lang="en-GB" dirty="0" smtClean="0"/>
              <a:t>rend="</a:t>
            </a:r>
            <a:r>
              <a:rPr lang="en-GB" dirty="0" err="1" smtClean="0"/>
              <a:t>dropcap</a:t>
            </a:r>
            <a:r>
              <a:rPr lang="en-GB" dirty="0" smtClean="0"/>
              <a:t>"&gt;H&lt;/</a:t>
            </a:r>
            <a:r>
              <a:rPr lang="en-GB" b="1" dirty="0" smtClean="0"/>
              <a:t>hi</a:t>
            </a:r>
            <a:r>
              <a:rPr lang="en-GB" dirty="0" smtClean="0"/>
              <a:t>&gt;&amp;WYN;ÆT WE GARDE &lt;</a:t>
            </a:r>
            <a:r>
              <a:rPr lang="en-GB" b="1" dirty="0" smtClean="0"/>
              <a:t>lb</a:t>
            </a:r>
            <a:r>
              <a:rPr lang="en-GB" dirty="0" smtClean="0"/>
              <a:t>/&gt;</a:t>
            </a:r>
            <a:r>
              <a:rPr lang="en-GB" dirty="0" err="1" smtClean="0"/>
              <a:t>na</a:t>
            </a:r>
            <a:r>
              <a:rPr lang="en-GB" dirty="0" smtClean="0"/>
              <a:t> in</a:t>
            </a:r>
          </a:p>
          <a:p>
            <a:r>
              <a:rPr lang="en-GB" dirty="0" smtClean="0"/>
              <a:t>gear-</a:t>
            </a:r>
            <a:r>
              <a:rPr lang="en-GB" dirty="0" err="1" smtClean="0"/>
              <a:t>dagum</a:t>
            </a:r>
            <a:r>
              <a:rPr lang="en-GB" dirty="0" smtClean="0"/>
              <a:t> </a:t>
            </a:r>
            <a:r>
              <a:rPr lang="en-GB" dirty="0" err="1" smtClean="0"/>
              <a:t>þeod-cyninga</a:t>
            </a:r>
            <a:r>
              <a:rPr lang="en-GB" dirty="0" smtClean="0"/>
              <a:t> &lt;</a:t>
            </a:r>
            <a:r>
              <a:rPr lang="en-GB" b="1" dirty="0" smtClean="0"/>
              <a:t>lb</a:t>
            </a:r>
            <a:r>
              <a:rPr lang="en-GB" dirty="0" smtClean="0"/>
              <a:t>/&gt;</a:t>
            </a:r>
            <a:r>
              <a:rPr lang="en-GB" dirty="0" err="1" smtClean="0"/>
              <a:t>þrym</a:t>
            </a:r>
            <a:r>
              <a:rPr lang="en-GB" dirty="0" smtClean="0"/>
              <a:t> </a:t>
            </a:r>
            <a:r>
              <a:rPr lang="en-GB" dirty="0" err="1" smtClean="0"/>
              <a:t>gefrunon</a:t>
            </a:r>
            <a:r>
              <a:rPr lang="en-GB" dirty="0" smtClean="0"/>
              <a:t>, </a:t>
            </a:r>
            <a:r>
              <a:rPr lang="en-GB" dirty="0" err="1" smtClean="0"/>
              <a:t>hu</a:t>
            </a:r>
            <a:r>
              <a:rPr lang="en-GB" dirty="0" smtClean="0"/>
              <a:t> </a:t>
            </a:r>
            <a:r>
              <a:rPr lang="en-GB" dirty="0" err="1" smtClean="0"/>
              <a:t>ða</a:t>
            </a:r>
            <a:r>
              <a:rPr lang="en-GB" dirty="0" smtClean="0"/>
              <a:t> </a:t>
            </a:r>
            <a:r>
              <a:rPr lang="en-GB" dirty="0" err="1" smtClean="0"/>
              <a:t>æþelingas</a:t>
            </a:r>
            <a:endParaRPr lang="en-GB" dirty="0" smtClean="0"/>
          </a:p>
          <a:p>
            <a:r>
              <a:rPr lang="de-DE" dirty="0" smtClean="0"/>
              <a:t>&lt;</a:t>
            </a:r>
            <a:r>
              <a:rPr lang="de-DE" b="1" dirty="0" smtClean="0"/>
              <a:t>lb</a:t>
            </a:r>
            <a:r>
              <a:rPr lang="de-DE" dirty="0" smtClean="0"/>
              <a:t>/&gt;ellen fremedon. oft scyld scefing sceaþe</a:t>
            </a:r>
          </a:p>
          <a:p>
            <a:r>
              <a:rPr lang="en-GB" dirty="0" smtClean="0"/>
              <a:t>&lt;</a:t>
            </a:r>
            <a:r>
              <a:rPr lang="en-GB" b="1" dirty="0" smtClean="0"/>
              <a:t>add</a:t>
            </a:r>
            <a:r>
              <a:rPr lang="en-GB" dirty="0" smtClean="0"/>
              <a:t>&gt;</a:t>
            </a:r>
            <a:r>
              <a:rPr lang="en-GB" dirty="0" err="1" smtClean="0"/>
              <a:t>na</a:t>
            </a:r>
            <a:r>
              <a:rPr lang="en-GB" dirty="0" smtClean="0"/>
              <a:t>&lt;/</a:t>
            </a:r>
            <a:r>
              <a:rPr lang="en-GB" b="1" dirty="0" smtClean="0"/>
              <a:t>add</a:t>
            </a:r>
            <a:r>
              <a:rPr lang="en-GB" dirty="0" smtClean="0"/>
              <a:t>&gt;</a:t>
            </a:r>
          </a:p>
          <a:p>
            <a:r>
              <a:rPr lang="en-GB" dirty="0" smtClean="0"/>
              <a:t>&lt;</a:t>
            </a:r>
            <a:r>
              <a:rPr lang="en-GB" b="1" dirty="0" smtClean="0"/>
              <a:t>lb</a:t>
            </a:r>
            <a:r>
              <a:rPr lang="en-GB" dirty="0" smtClean="0"/>
              <a:t>/&gt;</a:t>
            </a:r>
            <a:r>
              <a:rPr lang="en-GB" dirty="0" err="1" smtClean="0"/>
              <a:t>þreatum</a:t>
            </a:r>
            <a:r>
              <a:rPr lang="en-GB" dirty="0" smtClean="0"/>
              <a:t>, </a:t>
            </a:r>
            <a:r>
              <a:rPr lang="en-GB" dirty="0" err="1" smtClean="0"/>
              <a:t>moneg</a:t>
            </a:r>
            <a:r>
              <a:rPr lang="en-GB" dirty="0" smtClean="0"/>
              <a:t>&lt;</a:t>
            </a:r>
            <a:r>
              <a:rPr lang="en-GB" b="1" dirty="0" err="1" smtClean="0"/>
              <a:t>expan</a:t>
            </a:r>
            <a:r>
              <a:rPr lang="en-GB" dirty="0" smtClean="0"/>
              <a:t>&gt;um&lt;/</a:t>
            </a:r>
            <a:r>
              <a:rPr lang="en-GB" b="1" dirty="0" err="1" smtClean="0"/>
              <a:t>expan</a:t>
            </a:r>
            <a:r>
              <a:rPr lang="en-GB" dirty="0" smtClean="0"/>
              <a:t>&gt; </a:t>
            </a:r>
            <a:r>
              <a:rPr lang="en-GB" dirty="0" err="1" smtClean="0"/>
              <a:t>mægþum</a:t>
            </a:r>
            <a:r>
              <a:rPr lang="en-GB" dirty="0" smtClean="0"/>
              <a:t> </a:t>
            </a:r>
            <a:r>
              <a:rPr lang="en-GB" dirty="0" err="1" smtClean="0"/>
              <a:t>meodo-setl</a:t>
            </a:r>
            <a:endParaRPr lang="en-GB" dirty="0" smtClean="0"/>
          </a:p>
          <a:p>
            <a:r>
              <a:rPr lang="en-GB" dirty="0" smtClean="0"/>
              <a:t>&lt;</a:t>
            </a:r>
            <a:r>
              <a:rPr lang="en-GB" b="1" dirty="0" smtClean="0"/>
              <a:t>add</a:t>
            </a:r>
            <a:r>
              <a:rPr lang="en-GB" dirty="0" smtClean="0"/>
              <a:t>&gt;a&lt;/</a:t>
            </a:r>
            <a:r>
              <a:rPr lang="en-GB" b="1" dirty="0" smtClean="0"/>
              <a:t>add</a:t>
            </a:r>
            <a:r>
              <a:rPr lang="en-GB" dirty="0" smtClean="0"/>
              <a:t>&gt;</a:t>
            </a:r>
          </a:p>
          <a:p>
            <a:r>
              <a:rPr lang="en-GB" dirty="0" smtClean="0"/>
              <a:t>&lt;</a:t>
            </a:r>
            <a:r>
              <a:rPr lang="en-GB" b="1" dirty="0" smtClean="0"/>
              <a:t>lb</a:t>
            </a:r>
            <a:r>
              <a:rPr lang="en-GB" dirty="0" smtClean="0"/>
              <a:t>/&gt;of&lt;</a:t>
            </a:r>
            <a:r>
              <a:rPr lang="en-GB" b="1" dirty="0" smtClean="0"/>
              <a:t>damage</a:t>
            </a:r>
            <a:r>
              <a:rPr lang="en-GB" dirty="0" smtClean="0"/>
              <a:t>&gt;</a:t>
            </a:r>
          </a:p>
          <a:p>
            <a:r>
              <a:rPr lang="en-GB" dirty="0" smtClean="0"/>
              <a:t>&lt;</a:t>
            </a:r>
            <a:r>
              <a:rPr lang="en-GB" b="1" dirty="0" err="1" smtClean="0"/>
              <a:t>desc</a:t>
            </a:r>
            <a:r>
              <a:rPr lang="en-GB" dirty="0" smtClean="0"/>
              <a:t>&gt;blot&lt;/</a:t>
            </a:r>
            <a:r>
              <a:rPr lang="en-GB" b="1" dirty="0" err="1" smtClean="0"/>
              <a:t>desc</a:t>
            </a:r>
            <a:r>
              <a:rPr lang="en-GB" dirty="0" smtClean="0"/>
              <a:t>&gt;</a:t>
            </a:r>
          </a:p>
          <a:p>
            <a:r>
              <a:rPr lang="en-GB" dirty="0" smtClean="0"/>
              <a:t>&lt;/</a:t>
            </a:r>
            <a:r>
              <a:rPr lang="en-GB" b="1" dirty="0" smtClean="0"/>
              <a:t>damage</a:t>
            </a:r>
            <a:r>
              <a:rPr lang="en-GB" dirty="0" smtClean="0"/>
              <a:t>&gt;</a:t>
            </a:r>
            <a:r>
              <a:rPr lang="en-GB" dirty="0" err="1" smtClean="0"/>
              <a:t>teah</a:t>
            </a:r>
            <a:r>
              <a:rPr lang="en-GB" dirty="0" smtClean="0"/>
              <a:t> ...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5535660" y="3275635"/>
            <a:ext cx="6107575" cy="3488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&lt;</a:t>
            </a:r>
            <a:r>
              <a:rPr lang="en-GB" b="1" dirty="0" err="1"/>
              <a:t>lg</a:t>
            </a:r>
            <a:r>
              <a:rPr lang="en-GB" dirty="0"/>
              <a:t>&gt;</a:t>
            </a:r>
          </a:p>
          <a:p>
            <a:r>
              <a:rPr lang="en-GB" dirty="0"/>
              <a:t>&lt;</a:t>
            </a:r>
            <a:r>
              <a:rPr lang="en-GB" b="1" dirty="0"/>
              <a:t>l</a:t>
            </a:r>
            <a:r>
              <a:rPr lang="en-GB" dirty="0"/>
              <a:t>&gt;</a:t>
            </a:r>
            <a:r>
              <a:rPr lang="en-GB" dirty="0" err="1"/>
              <a:t>Hwæt</a:t>
            </a:r>
            <a:r>
              <a:rPr lang="en-GB" dirty="0"/>
              <a:t>! we Gar-</a:t>
            </a:r>
            <a:r>
              <a:rPr lang="en-GB" dirty="0" err="1"/>
              <a:t>dena</a:t>
            </a:r>
            <a:r>
              <a:rPr lang="en-GB" dirty="0"/>
              <a:t> in gear-</a:t>
            </a:r>
            <a:r>
              <a:rPr lang="en-GB" dirty="0" err="1"/>
              <a:t>dagum</a:t>
            </a:r>
            <a:r>
              <a:rPr lang="en-GB" dirty="0"/>
              <a:t>&lt;/</a:t>
            </a:r>
            <a:r>
              <a:rPr lang="en-GB" b="1" dirty="0"/>
              <a:t>l</a:t>
            </a:r>
            <a:r>
              <a:rPr lang="en-GB" dirty="0"/>
              <a:t>&gt;</a:t>
            </a:r>
          </a:p>
          <a:p>
            <a:r>
              <a:rPr lang="en-GB" dirty="0"/>
              <a:t>&lt;</a:t>
            </a:r>
            <a:r>
              <a:rPr lang="en-GB" b="1" dirty="0"/>
              <a:t>l</a:t>
            </a:r>
            <a:r>
              <a:rPr lang="en-GB" dirty="0"/>
              <a:t>&gt;</a:t>
            </a:r>
            <a:r>
              <a:rPr lang="en-GB" dirty="0" err="1"/>
              <a:t>þeod-cyninga</a:t>
            </a:r>
            <a:r>
              <a:rPr lang="en-GB" dirty="0"/>
              <a:t> </a:t>
            </a:r>
            <a:r>
              <a:rPr lang="en-GB" dirty="0" err="1"/>
              <a:t>þrym</a:t>
            </a:r>
            <a:r>
              <a:rPr lang="en-GB" dirty="0"/>
              <a:t> </a:t>
            </a:r>
            <a:r>
              <a:rPr lang="en-GB" dirty="0" err="1"/>
              <a:t>gefrunon</a:t>
            </a:r>
            <a:r>
              <a:rPr lang="en-GB" dirty="0"/>
              <a:t>,&lt;/</a:t>
            </a:r>
            <a:r>
              <a:rPr lang="en-GB" b="1" dirty="0"/>
              <a:t>l</a:t>
            </a:r>
            <a:r>
              <a:rPr lang="en-GB" dirty="0"/>
              <a:t>&gt;</a:t>
            </a:r>
          </a:p>
          <a:p>
            <a:r>
              <a:rPr lang="en-GB" dirty="0"/>
              <a:t>&lt;</a:t>
            </a:r>
            <a:r>
              <a:rPr lang="en-GB" b="1" dirty="0"/>
              <a:t>l</a:t>
            </a:r>
            <a:r>
              <a:rPr lang="en-GB" dirty="0"/>
              <a:t>&gt;</a:t>
            </a:r>
            <a:r>
              <a:rPr lang="en-GB" dirty="0" err="1"/>
              <a:t>hu</a:t>
            </a:r>
            <a:r>
              <a:rPr lang="en-GB" dirty="0"/>
              <a:t> </a:t>
            </a:r>
            <a:r>
              <a:rPr lang="en-GB" dirty="0" err="1"/>
              <a:t>ða</a:t>
            </a:r>
            <a:r>
              <a:rPr lang="en-GB" dirty="0"/>
              <a:t> </a:t>
            </a:r>
            <a:r>
              <a:rPr lang="en-GB" dirty="0" err="1"/>
              <a:t>æþelingas</a:t>
            </a:r>
            <a:r>
              <a:rPr lang="en-GB" dirty="0"/>
              <a:t> </a:t>
            </a:r>
            <a:r>
              <a:rPr lang="en-GB" dirty="0" err="1"/>
              <a:t>ellen</a:t>
            </a:r>
            <a:r>
              <a:rPr lang="en-GB" dirty="0"/>
              <a:t> </a:t>
            </a:r>
            <a:r>
              <a:rPr lang="en-GB" dirty="0" err="1"/>
              <a:t>fremedon</a:t>
            </a:r>
            <a:r>
              <a:rPr lang="en-GB" dirty="0"/>
              <a:t>,&lt;/</a:t>
            </a:r>
            <a:r>
              <a:rPr lang="en-GB" b="1" dirty="0"/>
              <a:t>l</a:t>
            </a:r>
            <a:r>
              <a:rPr lang="en-GB" dirty="0"/>
              <a:t>&gt;</a:t>
            </a:r>
          </a:p>
          <a:p>
            <a:r>
              <a:rPr lang="en-GB" dirty="0"/>
              <a:t>&lt;/</a:t>
            </a:r>
            <a:r>
              <a:rPr lang="en-GB" b="1" dirty="0" err="1"/>
              <a:t>lg</a:t>
            </a:r>
            <a:r>
              <a:rPr lang="en-GB" dirty="0"/>
              <a:t>&gt;</a:t>
            </a:r>
          </a:p>
          <a:p>
            <a:r>
              <a:rPr lang="en-GB" dirty="0"/>
              <a:t>&lt;</a:t>
            </a:r>
            <a:r>
              <a:rPr lang="en-GB" b="1" dirty="0" err="1"/>
              <a:t>lg</a:t>
            </a:r>
            <a:r>
              <a:rPr lang="en-GB" dirty="0"/>
              <a:t>&gt;</a:t>
            </a:r>
          </a:p>
          <a:p>
            <a:r>
              <a:rPr lang="en-GB" dirty="0"/>
              <a:t>&lt;</a:t>
            </a:r>
            <a:r>
              <a:rPr lang="en-GB" b="1" dirty="0"/>
              <a:t>l</a:t>
            </a:r>
            <a:r>
              <a:rPr lang="en-GB" dirty="0"/>
              <a:t>&gt;Oft </a:t>
            </a:r>
            <a:r>
              <a:rPr lang="en-GB" dirty="0" err="1"/>
              <a:t>Scyld</a:t>
            </a:r>
            <a:r>
              <a:rPr lang="en-GB" dirty="0"/>
              <a:t> </a:t>
            </a:r>
            <a:r>
              <a:rPr lang="en-GB" dirty="0" err="1"/>
              <a:t>Scefing</a:t>
            </a:r>
            <a:r>
              <a:rPr lang="en-GB" dirty="0"/>
              <a:t> </a:t>
            </a:r>
            <a:r>
              <a:rPr lang="en-GB" dirty="0" err="1"/>
              <a:t>sceaþena</a:t>
            </a:r>
            <a:r>
              <a:rPr lang="en-GB" dirty="0"/>
              <a:t> </a:t>
            </a:r>
            <a:r>
              <a:rPr lang="en-GB" dirty="0" err="1"/>
              <a:t>þreatum</a:t>
            </a:r>
            <a:r>
              <a:rPr lang="en-GB" dirty="0"/>
              <a:t>,&lt;/</a:t>
            </a:r>
            <a:r>
              <a:rPr lang="en-GB" b="1" dirty="0"/>
              <a:t>l</a:t>
            </a:r>
            <a:r>
              <a:rPr lang="en-GB" dirty="0"/>
              <a:t>&gt;</a:t>
            </a:r>
          </a:p>
          <a:p>
            <a:r>
              <a:rPr lang="en-GB" dirty="0"/>
              <a:t>&lt;</a:t>
            </a:r>
            <a:r>
              <a:rPr lang="en-GB" b="1" dirty="0"/>
              <a:t>l</a:t>
            </a:r>
            <a:r>
              <a:rPr lang="en-GB" dirty="0"/>
              <a:t>&gt;</a:t>
            </a:r>
            <a:r>
              <a:rPr lang="en-GB" dirty="0" err="1"/>
              <a:t>monegum</a:t>
            </a:r>
            <a:r>
              <a:rPr lang="en-GB" dirty="0"/>
              <a:t> </a:t>
            </a:r>
            <a:r>
              <a:rPr lang="en-GB" dirty="0" err="1"/>
              <a:t>mægþum</a:t>
            </a:r>
            <a:r>
              <a:rPr lang="en-GB" dirty="0"/>
              <a:t> </a:t>
            </a:r>
            <a:r>
              <a:rPr lang="en-GB" dirty="0" err="1"/>
              <a:t>meodo-setla</a:t>
            </a:r>
            <a:r>
              <a:rPr lang="en-GB" dirty="0"/>
              <a:t> </a:t>
            </a:r>
            <a:r>
              <a:rPr lang="en-GB" dirty="0" err="1"/>
              <a:t>ofteah</a:t>
            </a:r>
            <a:r>
              <a:rPr lang="en-GB" dirty="0"/>
              <a:t>;&lt;/</a:t>
            </a:r>
            <a:r>
              <a:rPr lang="en-GB" b="1" dirty="0"/>
              <a:t>l</a:t>
            </a:r>
            <a:r>
              <a:rPr lang="en-GB" dirty="0"/>
              <a:t>&gt;</a:t>
            </a:r>
          </a:p>
          <a:p>
            <a:r>
              <a:rPr lang="en-GB" dirty="0"/>
              <a:t>&lt;</a:t>
            </a:r>
            <a:r>
              <a:rPr lang="en-GB" b="1" dirty="0"/>
              <a:t>l</a:t>
            </a:r>
            <a:r>
              <a:rPr lang="en-GB" dirty="0"/>
              <a:t>&gt;</a:t>
            </a:r>
            <a:r>
              <a:rPr lang="en-GB" dirty="0" err="1"/>
              <a:t>egsode</a:t>
            </a:r>
            <a:r>
              <a:rPr lang="en-GB" dirty="0"/>
              <a:t> </a:t>
            </a:r>
            <a:r>
              <a:rPr lang="en-GB" dirty="0" err="1"/>
              <a:t>Eorle</a:t>
            </a:r>
            <a:r>
              <a:rPr lang="en-GB" dirty="0"/>
              <a:t>, </a:t>
            </a:r>
            <a:r>
              <a:rPr lang="en-GB" dirty="0" err="1"/>
              <a:t>syððan</a:t>
            </a:r>
            <a:r>
              <a:rPr lang="en-GB" dirty="0"/>
              <a:t> </a:t>
            </a:r>
            <a:r>
              <a:rPr lang="en-GB" dirty="0" err="1"/>
              <a:t>ærest</a:t>
            </a:r>
            <a:r>
              <a:rPr lang="en-GB" dirty="0"/>
              <a:t> </a:t>
            </a:r>
            <a:r>
              <a:rPr lang="en-GB" dirty="0" err="1"/>
              <a:t>wearþ</a:t>
            </a:r>
            <a:r>
              <a:rPr lang="en-GB" dirty="0"/>
              <a:t>&lt;/</a:t>
            </a:r>
            <a:r>
              <a:rPr lang="en-GB" b="1" dirty="0"/>
              <a:t>l</a:t>
            </a:r>
            <a:r>
              <a:rPr lang="en-GB" dirty="0"/>
              <a:t>&gt;</a:t>
            </a:r>
          </a:p>
          <a:p>
            <a:r>
              <a:rPr lang="en-GB" dirty="0"/>
              <a:t>&lt;</a:t>
            </a:r>
            <a:r>
              <a:rPr lang="en-GB" b="1" dirty="0"/>
              <a:t>l</a:t>
            </a:r>
            <a:r>
              <a:rPr lang="en-GB" dirty="0"/>
              <a:t>&gt;</a:t>
            </a:r>
            <a:r>
              <a:rPr lang="en-GB" dirty="0" err="1"/>
              <a:t>feasceaft</a:t>
            </a:r>
            <a:r>
              <a:rPr lang="en-GB" dirty="0"/>
              <a:t> </a:t>
            </a:r>
            <a:r>
              <a:rPr lang="en-GB" dirty="0" err="1"/>
              <a:t>funden</a:t>
            </a:r>
            <a:r>
              <a:rPr lang="en-GB" dirty="0"/>
              <a:t>...&lt;/</a:t>
            </a:r>
            <a:r>
              <a:rPr lang="en-GB" b="1" dirty="0"/>
              <a:t>l</a:t>
            </a:r>
            <a:r>
              <a:rPr lang="en-GB" dirty="0"/>
              <a:t>&gt;</a:t>
            </a:r>
          </a:p>
          <a:p>
            <a:r>
              <a:rPr lang="en-GB" dirty="0"/>
              <a:t>&lt;/</a:t>
            </a:r>
            <a:r>
              <a:rPr lang="en-GB" b="1" dirty="0" err="1"/>
              <a:t>lg</a:t>
            </a:r>
            <a:r>
              <a:rPr lang="en-GB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90753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 useful mental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Imagine you are going to </a:t>
            </a:r>
            <a:r>
              <a:rPr lang="en-GB" dirty="0" err="1"/>
              <a:t>markup</a:t>
            </a:r>
            <a:r>
              <a:rPr lang="en-GB" dirty="0"/>
              <a:t> several thousand pages </a:t>
            </a:r>
            <a:r>
              <a:rPr lang="en-GB" dirty="0" smtClean="0"/>
              <a:t>of complex </a:t>
            </a:r>
            <a:r>
              <a:rPr lang="en-GB" dirty="0"/>
              <a:t>material....</a:t>
            </a:r>
          </a:p>
          <a:p>
            <a:r>
              <a:rPr lang="en-GB" dirty="0"/>
              <a:t>Which features are you going to </a:t>
            </a:r>
            <a:r>
              <a:rPr lang="en-GB" dirty="0" err="1"/>
              <a:t>markup</a:t>
            </a:r>
            <a:r>
              <a:rPr lang="en-GB" dirty="0"/>
              <a:t>?</a:t>
            </a:r>
          </a:p>
          <a:p>
            <a:r>
              <a:rPr lang="en-GB" dirty="0"/>
              <a:t>Why are you choosing to </a:t>
            </a:r>
            <a:r>
              <a:rPr lang="en-GB" dirty="0" err="1"/>
              <a:t>markup</a:t>
            </a:r>
            <a:r>
              <a:rPr lang="en-GB" dirty="0"/>
              <a:t> this feature?</a:t>
            </a:r>
          </a:p>
          <a:p>
            <a:r>
              <a:rPr lang="en-GB" dirty="0"/>
              <a:t>How reliably and consistently can you do this?</a:t>
            </a:r>
          </a:p>
          <a:p>
            <a:pPr marL="0" indent="0">
              <a:buNone/>
            </a:pPr>
            <a:r>
              <a:rPr lang="en-GB" dirty="0"/>
              <a:t>Now, imagine your budget has been halved. Repeat the exercise!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892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088641" cy="706964"/>
          </a:xfrm>
        </p:spPr>
        <p:txBody>
          <a:bodyPr/>
          <a:lstStyle/>
          <a:p>
            <a:r>
              <a:rPr lang="en-GB" dirty="0"/>
              <a:t>XML: </a:t>
            </a:r>
            <a:r>
              <a:rPr lang="en-GB" dirty="0" err="1" smtClean="0"/>
              <a:t>eXtensible</a:t>
            </a:r>
            <a:r>
              <a:rPr lang="en-GB" dirty="0" smtClean="0"/>
              <a:t> </a:t>
            </a:r>
            <a:r>
              <a:rPr lang="en-GB" dirty="0" err="1" smtClean="0"/>
              <a:t>Markup</a:t>
            </a:r>
            <a:r>
              <a:rPr lang="en-GB" dirty="0" smtClean="0"/>
              <a:t> Language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XML is </a:t>
            </a:r>
            <a:r>
              <a:rPr lang="en-GB" i="1" dirty="0"/>
              <a:t>structured data</a:t>
            </a:r>
            <a:r>
              <a:rPr lang="en-GB" dirty="0"/>
              <a:t> represented as strings of text</a:t>
            </a:r>
          </a:p>
          <a:p>
            <a:r>
              <a:rPr lang="en-GB" dirty="0" smtClean="0"/>
              <a:t>XML…</a:t>
            </a:r>
            <a:endParaRPr lang="en-GB" dirty="0"/>
          </a:p>
          <a:p>
            <a:pPr lvl="1"/>
            <a:r>
              <a:rPr lang="en-GB" dirty="0" smtClean="0"/>
              <a:t>is </a:t>
            </a:r>
            <a:r>
              <a:rPr lang="en-GB" i="1" dirty="0" smtClean="0"/>
              <a:t>extensible</a:t>
            </a:r>
          </a:p>
          <a:p>
            <a:pPr lvl="1"/>
            <a:r>
              <a:rPr lang="en-GB" dirty="0" smtClean="0"/>
              <a:t>must </a:t>
            </a:r>
            <a:r>
              <a:rPr lang="en-GB" dirty="0"/>
              <a:t>be </a:t>
            </a:r>
            <a:r>
              <a:rPr lang="en-GB" i="1" dirty="0"/>
              <a:t>well-formed</a:t>
            </a:r>
          </a:p>
          <a:p>
            <a:pPr lvl="1"/>
            <a:r>
              <a:rPr lang="en-GB" dirty="0" smtClean="0"/>
              <a:t>can </a:t>
            </a:r>
            <a:r>
              <a:rPr lang="en-GB" dirty="0"/>
              <a:t>be </a:t>
            </a:r>
            <a:r>
              <a:rPr lang="en-GB" i="1" dirty="0"/>
              <a:t>validated</a:t>
            </a:r>
          </a:p>
          <a:p>
            <a:r>
              <a:rPr lang="en-GB" dirty="0"/>
              <a:t>XML is application-, platform-, and vendor- independent</a:t>
            </a:r>
          </a:p>
          <a:p>
            <a:r>
              <a:rPr lang="en-GB" dirty="0" smtClean="0"/>
              <a:t>It </a:t>
            </a:r>
            <a:r>
              <a:rPr lang="en-GB" dirty="0"/>
              <a:t>is one of the best plain text long-term preservation </a:t>
            </a:r>
            <a:r>
              <a:rPr lang="en-GB" dirty="0" smtClean="0"/>
              <a:t>formats for </a:t>
            </a:r>
            <a:r>
              <a:rPr lang="en-GB" dirty="0"/>
              <a:t>textual data that we have</a:t>
            </a:r>
          </a:p>
          <a:p>
            <a:r>
              <a:rPr lang="en-GB" dirty="0"/>
              <a:t>You use XML almost every day, never mind the web but </a:t>
            </a:r>
            <a:r>
              <a:rPr lang="en-GB" dirty="0" smtClean="0"/>
              <a:t>in </a:t>
            </a:r>
            <a:r>
              <a:rPr lang="en-GB" dirty="0" smtClean="0"/>
              <a:t>many devices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160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XML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XML document may contain</a:t>
            </a:r>
            <a:r>
              <a:rPr lang="en-GB" dirty="0" smtClean="0"/>
              <a:t>:</a:t>
            </a:r>
            <a:endParaRPr lang="en-GB" dirty="0"/>
          </a:p>
          <a:p>
            <a:r>
              <a:rPr lang="en-GB" dirty="0"/>
              <a:t>elements, possibly bearing attributes</a:t>
            </a:r>
          </a:p>
          <a:p>
            <a:r>
              <a:rPr lang="en-GB" dirty="0"/>
              <a:t>processing instructions</a:t>
            </a:r>
          </a:p>
          <a:p>
            <a:r>
              <a:rPr lang="en-GB" dirty="0"/>
              <a:t>comments</a:t>
            </a:r>
          </a:p>
          <a:p>
            <a:r>
              <a:rPr lang="en-GB" dirty="0"/>
              <a:t>entity references</a:t>
            </a:r>
          </a:p>
          <a:p>
            <a:r>
              <a:rPr lang="en-GB" dirty="0"/>
              <a:t>namespaces</a:t>
            </a:r>
          </a:p>
          <a:p>
            <a:pPr marL="0" indent="0">
              <a:buNone/>
            </a:pPr>
            <a:r>
              <a:rPr lang="en-GB" dirty="0"/>
              <a:t>An XML document must be well-formed and may be valid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3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XML terminology Example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0121" y="2511707"/>
            <a:ext cx="11143459" cy="19213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&lt;?</a:t>
            </a:r>
            <a:r>
              <a:rPr lang="en-GB" dirty="0"/>
              <a:t>xml version="1.0" ?&gt;</a:t>
            </a:r>
          </a:p>
          <a:p>
            <a:r>
              <a:rPr lang="en-GB" dirty="0"/>
              <a:t>&lt;</a:t>
            </a:r>
            <a:r>
              <a:rPr lang="en-GB" b="1" dirty="0"/>
              <a:t>root</a:t>
            </a:r>
            <a:r>
              <a:rPr lang="en-GB" dirty="0"/>
              <a:t>&gt;</a:t>
            </a:r>
          </a:p>
          <a:p>
            <a:r>
              <a:rPr lang="fr-FR" dirty="0"/>
              <a:t>&lt;</a:t>
            </a:r>
            <a:r>
              <a:rPr lang="fr-FR" b="1" dirty="0" err="1"/>
              <a:t>element</a:t>
            </a:r>
            <a:r>
              <a:rPr lang="fr-FR" b="1" dirty="0"/>
              <a:t> </a:t>
            </a:r>
            <a:r>
              <a:rPr lang="fr-FR" dirty="0" err="1"/>
              <a:t>attribute</a:t>
            </a:r>
            <a:r>
              <a:rPr lang="fr-FR" dirty="0"/>
              <a:t>="value"&gt; content &lt;/</a:t>
            </a:r>
            <a:r>
              <a:rPr lang="fr-FR" b="1" dirty="0" err="1"/>
              <a:t>element</a:t>
            </a:r>
            <a:r>
              <a:rPr lang="fr-FR" dirty="0"/>
              <a:t>&gt;</a:t>
            </a:r>
          </a:p>
          <a:p>
            <a:r>
              <a:rPr lang="en-GB" i="1" dirty="0"/>
              <a:t>&lt;!-- comment --&gt;</a:t>
            </a:r>
          </a:p>
          <a:p>
            <a:r>
              <a:rPr lang="en-GB" dirty="0"/>
              <a:t>&lt;/</a:t>
            </a:r>
            <a:r>
              <a:rPr lang="en-GB" b="1" dirty="0"/>
              <a:t>root</a:t>
            </a:r>
            <a:r>
              <a:rPr lang="en-GB" dirty="0"/>
              <a:t>&gt;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8541" y="4303481"/>
            <a:ext cx="11143459" cy="19213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&lt;?</a:t>
            </a:r>
            <a:r>
              <a:rPr lang="en-GB" dirty="0"/>
              <a:t>xml version="1.0" ?&gt;</a:t>
            </a:r>
          </a:p>
          <a:p>
            <a:r>
              <a:rPr lang="en-GB" dirty="0" smtClean="0"/>
              <a:t>&lt;</a:t>
            </a:r>
            <a:r>
              <a:rPr lang="en-GB" b="1" dirty="0" smtClean="0"/>
              <a:t>div</a:t>
            </a:r>
            <a:r>
              <a:rPr lang="en-GB" dirty="0" smtClean="0"/>
              <a:t>&gt;</a:t>
            </a:r>
            <a:endParaRPr lang="en-GB" dirty="0"/>
          </a:p>
          <a:p>
            <a:r>
              <a:rPr lang="fr-FR" dirty="0" smtClean="0"/>
              <a:t>&lt;</a:t>
            </a:r>
            <a:r>
              <a:rPr lang="fr-FR" b="1" dirty="0" smtClean="0"/>
              <a:t>p </a:t>
            </a:r>
            <a:r>
              <a:rPr lang="fr-FR" dirty="0" smtClean="0"/>
              <a:t>rend</a:t>
            </a:r>
            <a:r>
              <a:rPr lang="fr-FR" dirty="0" smtClean="0"/>
              <a:t>="</a:t>
            </a:r>
            <a:r>
              <a:rPr lang="fr-FR" dirty="0" smtClean="0"/>
              <a:t>indent10</a:t>
            </a:r>
            <a:r>
              <a:rPr lang="fr-FR" dirty="0" smtClean="0"/>
              <a:t>"&gt;Hello world!&lt;</a:t>
            </a:r>
            <a:r>
              <a:rPr lang="fr-FR" b="1" dirty="0" smtClean="0"/>
              <a:t>/p</a:t>
            </a:r>
            <a:r>
              <a:rPr lang="fr-FR" dirty="0" smtClean="0"/>
              <a:t>&gt;</a:t>
            </a:r>
            <a:endParaRPr lang="fr-FR" dirty="0"/>
          </a:p>
          <a:p>
            <a:r>
              <a:rPr lang="en-GB" i="1" dirty="0" smtClean="0"/>
              <a:t>&lt;!– </a:t>
            </a:r>
            <a:r>
              <a:rPr lang="en-GB" i="1" dirty="0" smtClean="0"/>
              <a:t>this is a sample </a:t>
            </a:r>
            <a:r>
              <a:rPr lang="en-GB" i="1" dirty="0" err="1" smtClean="0"/>
              <a:t>xmlly</a:t>
            </a:r>
            <a:r>
              <a:rPr lang="en-GB" i="1" dirty="0" smtClean="0"/>
              <a:t> </a:t>
            </a:r>
            <a:r>
              <a:rPr lang="en-GB" i="1" dirty="0"/>
              <a:t>--&gt;</a:t>
            </a:r>
          </a:p>
          <a:p>
            <a:r>
              <a:rPr lang="en-GB" dirty="0"/>
              <a:t>&lt;/</a:t>
            </a:r>
            <a:r>
              <a:rPr lang="en-GB" b="1" dirty="0"/>
              <a:t>root</a:t>
            </a:r>
            <a:r>
              <a:rPr lang="en-GB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62378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rules of the XML </a:t>
            </a:r>
            <a:r>
              <a:rPr lang="en-GB" dirty="0" smtClean="0"/>
              <a:t>game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 XML document represents a (kind of</a:t>
            </a:r>
            <a:r>
              <a:rPr lang="en-GB" i="1" dirty="0"/>
              <a:t>) tree</a:t>
            </a:r>
          </a:p>
          <a:p>
            <a:r>
              <a:rPr lang="en-GB" dirty="0"/>
              <a:t>It has a single </a:t>
            </a:r>
            <a:r>
              <a:rPr lang="en-GB" i="1" dirty="0"/>
              <a:t>root</a:t>
            </a:r>
            <a:r>
              <a:rPr lang="en-GB" dirty="0"/>
              <a:t> and many nodes</a:t>
            </a:r>
          </a:p>
          <a:p>
            <a:r>
              <a:rPr lang="en-GB" dirty="0"/>
              <a:t>Each node can be</a:t>
            </a:r>
          </a:p>
          <a:p>
            <a:pPr lvl="1"/>
            <a:r>
              <a:rPr lang="en-GB" dirty="0"/>
              <a:t>a subtree</a:t>
            </a:r>
          </a:p>
          <a:p>
            <a:pPr lvl="1"/>
            <a:r>
              <a:rPr lang="en-GB" dirty="0"/>
              <a:t>a single </a:t>
            </a:r>
            <a:r>
              <a:rPr lang="en-GB" i="1" dirty="0"/>
              <a:t>element</a:t>
            </a:r>
            <a:r>
              <a:rPr lang="en-GB" dirty="0"/>
              <a:t> (possibly bearing some attributes)</a:t>
            </a:r>
          </a:p>
          <a:p>
            <a:pPr lvl="1"/>
            <a:r>
              <a:rPr lang="en-GB" dirty="0"/>
              <a:t>a string of </a:t>
            </a:r>
            <a:r>
              <a:rPr lang="en-GB" i="1" dirty="0"/>
              <a:t>character data</a:t>
            </a:r>
          </a:p>
          <a:p>
            <a:r>
              <a:rPr lang="en-GB" dirty="0"/>
              <a:t>Each element has a name or </a:t>
            </a:r>
            <a:r>
              <a:rPr lang="en-GB" i="1" dirty="0"/>
              <a:t>generic identifier</a:t>
            </a:r>
          </a:p>
          <a:p>
            <a:r>
              <a:rPr lang="en-GB" dirty="0"/>
              <a:t>XML elements and attributes are </a:t>
            </a:r>
            <a:r>
              <a:rPr lang="en-GB" i="1" dirty="0"/>
              <a:t>case </a:t>
            </a:r>
            <a:r>
              <a:rPr lang="en-GB" i="1" dirty="0" smtClean="0"/>
              <a:t>sensitive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67280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Representing an XML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 XML document is encoded as a linear string of characters</a:t>
            </a:r>
          </a:p>
          <a:p>
            <a:r>
              <a:rPr lang="en-GB" dirty="0"/>
              <a:t>It begins with a special processing instruction</a:t>
            </a:r>
          </a:p>
          <a:p>
            <a:r>
              <a:rPr lang="en-GB" dirty="0"/>
              <a:t>Element occurrences are marked by start and </a:t>
            </a:r>
            <a:r>
              <a:rPr lang="en-GB" dirty="0" smtClean="0"/>
              <a:t>end-tags: &lt;</a:t>
            </a:r>
            <a:r>
              <a:rPr lang="en-GB" b="1" dirty="0" smtClean="0"/>
              <a:t>el</a:t>
            </a:r>
            <a:r>
              <a:rPr lang="en-GB" dirty="0" smtClean="0"/>
              <a:t>&gt;…&lt;</a:t>
            </a:r>
            <a:r>
              <a:rPr lang="en-GB" b="1" dirty="0" smtClean="0"/>
              <a:t>/el</a:t>
            </a:r>
            <a:r>
              <a:rPr lang="en-GB" dirty="0" smtClean="0"/>
              <a:t>&gt;</a:t>
            </a:r>
            <a:endParaRPr lang="en-GB" dirty="0"/>
          </a:p>
          <a:p>
            <a:r>
              <a:rPr lang="en-GB" dirty="0"/>
              <a:t>The characters &lt; and &amp; are </a:t>
            </a:r>
            <a:r>
              <a:rPr lang="en-GB" i="1" dirty="0"/>
              <a:t>Magic </a:t>
            </a:r>
            <a:r>
              <a:rPr lang="en-GB" dirty="0"/>
              <a:t>and must always </a:t>
            </a:r>
            <a:r>
              <a:rPr lang="en-GB" dirty="0" smtClean="0"/>
              <a:t>be ”escaped</a:t>
            </a:r>
            <a:r>
              <a:rPr lang="en-GB" dirty="0"/>
              <a:t>” using &amp;</a:t>
            </a:r>
            <a:r>
              <a:rPr lang="en-GB" dirty="0" err="1"/>
              <a:t>lt</a:t>
            </a:r>
            <a:r>
              <a:rPr lang="en-GB" dirty="0"/>
              <a:t>; or &amp;amp; if you want to use them </a:t>
            </a:r>
            <a:r>
              <a:rPr lang="en-GB" dirty="0" smtClean="0"/>
              <a:t>as themselves</a:t>
            </a:r>
            <a:endParaRPr lang="en-GB" dirty="0"/>
          </a:p>
          <a:p>
            <a:r>
              <a:rPr lang="en-GB" dirty="0"/>
              <a:t>Comments are delimited by </a:t>
            </a:r>
            <a:r>
              <a:rPr lang="en-GB" dirty="0" smtClean="0"/>
              <a:t>&lt;!-- </a:t>
            </a:r>
            <a:r>
              <a:rPr lang="en-GB" dirty="0"/>
              <a:t>and </a:t>
            </a:r>
            <a:r>
              <a:rPr lang="en-GB" dirty="0" smtClean="0"/>
              <a:t>--&gt;</a:t>
            </a:r>
            <a:endParaRPr lang="en-GB" dirty="0"/>
          </a:p>
          <a:p>
            <a:r>
              <a:rPr lang="en-GB" dirty="0"/>
              <a:t>Attribute name/value pairs are supplied on the start-tag </a:t>
            </a:r>
            <a:r>
              <a:rPr lang="en-GB" dirty="0" smtClean="0"/>
              <a:t>and may </a:t>
            </a:r>
            <a:r>
              <a:rPr lang="en-GB" dirty="0"/>
              <a:t>be given in any </a:t>
            </a:r>
            <a:r>
              <a:rPr lang="en-GB" dirty="0" smtClean="0"/>
              <a:t>order: &lt;</a:t>
            </a:r>
            <a:r>
              <a:rPr lang="en-GB" b="1" dirty="0" smtClean="0"/>
              <a:t>add</a:t>
            </a:r>
            <a:r>
              <a:rPr lang="en-GB" dirty="0" smtClean="0"/>
              <a:t> place=“above” hand=“#</a:t>
            </a:r>
            <a:r>
              <a:rPr lang="en-GB" dirty="0" smtClean="0"/>
              <a:t>IN</a:t>
            </a:r>
            <a:r>
              <a:rPr lang="en-GB" dirty="0" smtClean="0"/>
              <a:t>”&gt; text &lt;</a:t>
            </a:r>
            <a:r>
              <a:rPr lang="en-GB" b="1" dirty="0" smtClean="0"/>
              <a:t>/add</a:t>
            </a:r>
            <a:r>
              <a:rPr lang="en-GB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620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Parts of an XML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3796495"/>
            <a:ext cx="8825659" cy="2443223"/>
          </a:xfrm>
        </p:spPr>
        <p:txBody>
          <a:bodyPr/>
          <a:lstStyle/>
          <a:p>
            <a:r>
              <a:rPr lang="en-GB" dirty="0"/>
              <a:t>The XML declaration</a:t>
            </a:r>
          </a:p>
          <a:p>
            <a:r>
              <a:rPr lang="en-GB" dirty="0"/>
              <a:t>Namespace declarations</a:t>
            </a:r>
          </a:p>
          <a:p>
            <a:r>
              <a:rPr lang="en-GB" dirty="0"/>
              <a:t>The root element of the document itself</a:t>
            </a:r>
          </a:p>
          <a:p>
            <a:r>
              <a:rPr lang="en-GB" dirty="0"/>
              <a:t>Other elements and content</a:t>
            </a:r>
          </a:p>
          <a:p>
            <a:r>
              <a:rPr lang="en-GB" dirty="0" smtClean="0"/>
              <a:t>Attributes </a:t>
            </a:r>
            <a:r>
              <a:rPr lang="en-GB" dirty="0"/>
              <a:t>and </a:t>
            </a:r>
            <a:r>
              <a:rPr lang="en-GB" dirty="0" smtClean="0"/>
              <a:t>values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570121" y="2511707"/>
            <a:ext cx="11143459" cy="10648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&lt;?xml version="1.0"?&gt;</a:t>
            </a:r>
          </a:p>
          <a:p>
            <a:r>
              <a:rPr lang="en-GB" dirty="0"/>
              <a:t>&lt;</a:t>
            </a:r>
            <a:r>
              <a:rPr lang="en-GB" b="1" dirty="0"/>
              <a:t>greetings </a:t>
            </a:r>
            <a:r>
              <a:rPr lang="en-GB" dirty="0" err="1"/>
              <a:t>xmlns</a:t>
            </a:r>
            <a:r>
              <a:rPr lang="en-GB" dirty="0"/>
              <a:t>="http://www.example.org/greetings"&gt;</a:t>
            </a:r>
          </a:p>
          <a:p>
            <a:r>
              <a:rPr lang="en-GB" dirty="0"/>
              <a:t>&lt;</a:t>
            </a:r>
            <a:r>
              <a:rPr lang="en-GB" b="1" dirty="0"/>
              <a:t>hello </a:t>
            </a:r>
            <a:r>
              <a:rPr lang="en-GB" dirty="0"/>
              <a:t>type="sarcastic"&gt;hello world!&lt;/</a:t>
            </a:r>
            <a:r>
              <a:rPr lang="en-GB" b="1" dirty="0"/>
              <a:t>hello</a:t>
            </a:r>
            <a:r>
              <a:rPr lang="en-GB" dirty="0"/>
              <a:t>&gt;&lt;/</a:t>
            </a:r>
            <a:r>
              <a:rPr lang="en-GB" b="1" dirty="0"/>
              <a:t>greetings</a:t>
            </a:r>
            <a:r>
              <a:rPr lang="en-GB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2684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wonderful world of digital history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notable projects:</a:t>
            </a:r>
          </a:p>
          <a:p>
            <a:pPr lvl="1"/>
            <a:r>
              <a:rPr lang="en-GB" dirty="0" smtClean="0"/>
              <a:t>The Newton Project: </a:t>
            </a:r>
            <a:r>
              <a:rPr lang="en-GB" dirty="0" smtClean="0">
                <a:hlinkClick r:id="rId2"/>
              </a:rPr>
              <a:t>www.newtonproject.sussex.ac.uk</a:t>
            </a:r>
            <a:r>
              <a:rPr lang="en-GB" dirty="0" smtClean="0"/>
              <a:t> &amp; </a:t>
            </a:r>
            <a:r>
              <a:rPr lang="en-GB" dirty="0" smtClean="0">
                <a:hlinkClick r:id="rId3"/>
              </a:rPr>
              <a:t>www.chymistry.org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Old Bailey Online: </a:t>
            </a:r>
            <a:r>
              <a:rPr lang="en-GB" dirty="0" smtClean="0">
                <a:hlinkClick r:id="rId4"/>
              </a:rPr>
              <a:t>www.oldbaileyonline.org</a:t>
            </a:r>
            <a:endParaRPr lang="en-GB" dirty="0" smtClean="0"/>
          </a:p>
          <a:p>
            <a:r>
              <a:rPr lang="en-GB" dirty="0" smtClean="0"/>
              <a:t>What makes them tick?</a:t>
            </a:r>
          </a:p>
          <a:p>
            <a:pPr lvl="1"/>
            <a:r>
              <a:rPr lang="en-GB" dirty="0" smtClean="0"/>
              <a:t>A shitload of work</a:t>
            </a:r>
          </a:p>
          <a:p>
            <a:pPr lvl="1"/>
            <a:r>
              <a:rPr lang="en-GB" dirty="0" err="1" smtClean="0"/>
              <a:t>Javascript</a:t>
            </a:r>
            <a:r>
              <a:rPr lang="en-GB" dirty="0" smtClean="0"/>
              <a:t>, HTML, …., but above all: XML</a:t>
            </a:r>
          </a:p>
          <a:p>
            <a:pPr lvl="1"/>
            <a:r>
              <a:rPr lang="en-GB" dirty="0" smtClean="0"/>
              <a:t>Tell me tell me tell me: what is it?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9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XML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XML document must begin with an XML declaration </a:t>
            </a:r>
            <a:r>
              <a:rPr lang="en-GB" dirty="0" smtClean="0"/>
              <a:t>which does </a:t>
            </a:r>
            <a:r>
              <a:rPr lang="en-GB" dirty="0"/>
              <a:t>three things:</a:t>
            </a:r>
          </a:p>
          <a:p>
            <a:r>
              <a:rPr lang="en-GB" dirty="0"/>
              <a:t>specifies that this </a:t>
            </a:r>
            <a:r>
              <a:rPr lang="en-GB" i="1" dirty="0"/>
              <a:t>is </a:t>
            </a:r>
            <a:r>
              <a:rPr lang="en-GB" dirty="0"/>
              <a:t>an XML document</a:t>
            </a:r>
          </a:p>
          <a:p>
            <a:r>
              <a:rPr lang="en-GB" dirty="0"/>
              <a:t>specifies which version of the XML standard it follows</a:t>
            </a:r>
          </a:p>
          <a:p>
            <a:r>
              <a:rPr lang="en-GB" dirty="0"/>
              <a:t>specifies which character encoding the document uses</a:t>
            </a:r>
          </a:p>
          <a:p>
            <a:pPr marL="0" indent="0">
              <a:buNone/>
            </a:pPr>
            <a:r>
              <a:rPr lang="en-GB" dirty="0"/>
              <a:t>&lt;?xml version="1.0" ?&gt;</a:t>
            </a:r>
          </a:p>
          <a:p>
            <a:pPr marL="0" indent="0">
              <a:buNone/>
            </a:pPr>
            <a:r>
              <a:rPr lang="en-GB" dirty="0"/>
              <a:t>&lt;?xml version="1.0" encoding="iso-8859-1" ?&gt;</a:t>
            </a:r>
          </a:p>
          <a:p>
            <a:pPr marL="0" indent="0">
              <a:buNone/>
            </a:pPr>
            <a:r>
              <a:rPr lang="en-GB" dirty="0"/>
              <a:t>The default, and recommended, encoding is ‘UTF-8’ (Unicode)</a:t>
            </a:r>
          </a:p>
        </p:txBody>
      </p:sp>
    </p:spTree>
    <p:extLst>
      <p:ext uri="{BB962C8B-B14F-4D97-AF65-F5344CB8AC3E}">
        <p14:creationId xmlns:p14="http://schemas.microsoft.com/office/powerpoint/2010/main" val="1522518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Namespace declarations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A</a:t>
            </a:r>
            <a:r>
              <a:rPr lang="en-GB" dirty="0" smtClean="0"/>
              <a:t>n </a:t>
            </a:r>
            <a:r>
              <a:rPr lang="en-GB" dirty="0"/>
              <a:t>XML </a:t>
            </a:r>
            <a:r>
              <a:rPr lang="en-GB" b="1" dirty="0"/>
              <a:t>namespace</a:t>
            </a:r>
            <a:r>
              <a:rPr lang="en-GB" dirty="0"/>
              <a:t> is a collection of element type and attribute </a:t>
            </a:r>
            <a:r>
              <a:rPr lang="en-GB" dirty="0" smtClean="0"/>
              <a:t>names.</a:t>
            </a:r>
            <a:endParaRPr lang="en-GB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GB" dirty="0" smtClean="0"/>
              <a:t>For instance: all TEI-XML </a:t>
            </a:r>
            <a:r>
              <a:rPr lang="en-GB" dirty="0"/>
              <a:t>documents are declared within the TEI </a:t>
            </a:r>
            <a:r>
              <a:rPr lang="en-GB" dirty="0" smtClean="0"/>
              <a:t>namespace:</a:t>
            </a:r>
            <a:endParaRPr lang="en-GB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&lt;TEI </a:t>
            </a:r>
            <a:r>
              <a:rPr lang="en-GB" dirty="0" err="1"/>
              <a:t>xmlns</a:t>
            </a:r>
            <a:r>
              <a:rPr lang="en-GB" dirty="0"/>
              <a:t>="http://www.tei-c.org/ns/1.0"&gt; </a:t>
            </a:r>
            <a:r>
              <a:rPr lang="en-GB" dirty="0" smtClean="0"/>
              <a:t>...&lt;/</a:t>
            </a:r>
            <a:r>
              <a:rPr lang="en-GB" dirty="0"/>
              <a:t>TEI&gt;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XML documents can include elements declared in different </a:t>
            </a:r>
            <a:r>
              <a:rPr lang="en-GB" dirty="0" smtClean="0"/>
              <a:t>name spaces</a:t>
            </a:r>
            <a:r>
              <a:rPr lang="en-GB" dirty="0"/>
              <a:t>.</a:t>
            </a:r>
          </a:p>
          <a:p>
            <a:pPr>
              <a:lnSpc>
                <a:spcPct val="120000"/>
              </a:lnSpc>
            </a:pPr>
            <a:r>
              <a:rPr lang="en-GB" dirty="0"/>
              <a:t>a namespace declaration associates a namespace prefix </a:t>
            </a:r>
            <a:r>
              <a:rPr lang="en-GB" dirty="0" smtClean="0"/>
              <a:t>with an </a:t>
            </a:r>
            <a:r>
              <a:rPr lang="en-GB" dirty="0"/>
              <a:t>external </a:t>
            </a:r>
            <a:r>
              <a:rPr lang="en-GB" dirty="0" smtClean="0"/>
              <a:t>URL-like </a:t>
            </a:r>
            <a:r>
              <a:rPr lang="en-GB" dirty="0"/>
              <a:t>identifier</a:t>
            </a:r>
          </a:p>
          <a:p>
            <a:pPr>
              <a:lnSpc>
                <a:spcPct val="120000"/>
              </a:lnSpc>
            </a:pPr>
            <a:r>
              <a:rPr lang="en-GB" dirty="0"/>
              <a:t>the default namespace </a:t>
            </a:r>
            <a:r>
              <a:rPr lang="en-GB" i="1" dirty="0"/>
              <a:t>may </a:t>
            </a:r>
            <a:r>
              <a:rPr lang="en-GB" dirty="0"/>
              <a:t>be declared using a </a:t>
            </a:r>
            <a:r>
              <a:rPr lang="en-GB" dirty="0" err="1"/>
              <a:t>xmlns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other </a:t>
            </a:r>
            <a:r>
              <a:rPr lang="en-GB" dirty="0" smtClean="0"/>
              <a:t>namespaces </a:t>
            </a:r>
            <a:r>
              <a:rPr lang="en-GB" dirty="0"/>
              <a:t>must all use a specially declared </a:t>
            </a:r>
            <a:r>
              <a:rPr lang="en-GB" dirty="0" smtClean="0"/>
              <a:t>prefix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&lt;TEI </a:t>
            </a:r>
            <a:r>
              <a:rPr lang="en-GB" dirty="0" err="1" smtClean="0"/>
              <a:t>xmlns</a:t>
            </a:r>
            <a:r>
              <a:rPr lang="en-GB" dirty="0" smtClean="0"/>
              <a:t>="http</a:t>
            </a:r>
            <a:r>
              <a:rPr lang="en-GB" dirty="0"/>
              <a:t>://</a:t>
            </a:r>
            <a:r>
              <a:rPr lang="en-GB" dirty="0" smtClean="0"/>
              <a:t>www.tei-c.org/ns/1.0" </a:t>
            </a:r>
            <a:r>
              <a:rPr lang="en-GB" dirty="0" err="1" smtClean="0"/>
              <a:t>xmlns:math</a:t>
            </a:r>
            <a:r>
              <a:rPr lang="en-GB" dirty="0"/>
              <a:t>="http://www.mathml.org</a:t>
            </a:r>
            <a:r>
              <a:rPr lang="en-GB" dirty="0" smtClean="0"/>
              <a:t>"&gt; &lt;</a:t>
            </a:r>
            <a:r>
              <a:rPr lang="en-GB" dirty="0"/>
              <a:t>p&gt;...&lt;</a:t>
            </a:r>
            <a:r>
              <a:rPr lang="en-GB" dirty="0" err="1"/>
              <a:t>math:expr</a:t>
            </a:r>
            <a:r>
              <a:rPr lang="en-GB" dirty="0"/>
              <a:t>&gt;...&lt;/</a:t>
            </a:r>
            <a:r>
              <a:rPr lang="en-GB" dirty="0" err="1"/>
              <a:t>math:expr</a:t>
            </a:r>
            <a:r>
              <a:rPr lang="en-GB" dirty="0"/>
              <a:t>&gt;...&lt;/p&gt;...&lt;/TEI</a:t>
            </a:r>
            <a:r>
              <a:rPr lang="en-GB" dirty="0" smtClean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1494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The Tempest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70121" y="2129743"/>
            <a:ext cx="11143459" cy="4728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 smtClean="0"/>
              <a:t>	&lt;?</a:t>
            </a:r>
            <a:r>
              <a:rPr lang="en-GB" sz="1400" dirty="0"/>
              <a:t>xml version="1.0" encoding="utf-8" </a:t>
            </a:r>
            <a:r>
              <a:rPr lang="en-GB" sz="1400" dirty="0" smtClean="0"/>
              <a:t>?&gt;</a:t>
            </a:r>
          </a:p>
          <a:p>
            <a:r>
              <a:rPr lang="en-GB" sz="1400" dirty="0" smtClean="0"/>
              <a:t>	&lt;</a:t>
            </a:r>
            <a:r>
              <a:rPr lang="en-GB" sz="1400" dirty="0"/>
              <a:t>TEI </a:t>
            </a:r>
            <a:r>
              <a:rPr lang="en-GB" sz="1400" dirty="0" err="1" smtClean="0"/>
              <a:t>xmlns</a:t>
            </a:r>
            <a:r>
              <a:rPr lang="en-GB" sz="1400" dirty="0" smtClean="0"/>
              <a:t>="http</a:t>
            </a:r>
            <a:r>
              <a:rPr lang="en-GB" sz="1400" dirty="0"/>
              <a:t>://www.tei-c.org/ns/1.0"&gt;</a:t>
            </a:r>
            <a:endParaRPr lang="en-GB" sz="1400" dirty="0"/>
          </a:p>
          <a:p>
            <a:r>
              <a:rPr lang="en-GB" sz="1400" dirty="0" smtClean="0"/>
              <a:t>	&lt;</a:t>
            </a:r>
            <a:r>
              <a:rPr lang="en-GB" sz="1400" b="1" dirty="0"/>
              <a:t>div </a:t>
            </a:r>
            <a:r>
              <a:rPr lang="en-GB" sz="1400" dirty="0"/>
              <a:t>n="1"&gt;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head</a:t>
            </a:r>
            <a:r>
              <a:rPr lang="en-GB" sz="1400" dirty="0"/>
              <a:t>&gt;SCENE I. On a ship at sea: a tempestuous noise </a:t>
            </a:r>
            <a:r>
              <a:rPr lang="en-GB" sz="1400" dirty="0" smtClean="0"/>
              <a:t>of thunder </a:t>
            </a:r>
            <a:r>
              <a:rPr lang="en-GB" sz="1400" dirty="0"/>
              <a:t>and lightning heard.&lt;/</a:t>
            </a:r>
            <a:r>
              <a:rPr lang="en-GB" sz="1400" b="1" dirty="0"/>
              <a:t>head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stage</a:t>
            </a:r>
            <a:r>
              <a:rPr lang="en-GB" sz="1400" dirty="0"/>
              <a:t>&gt;Enter a Master and a Boatswain&lt;/</a:t>
            </a:r>
            <a:r>
              <a:rPr lang="en-GB" sz="1400" b="1" dirty="0"/>
              <a:t>stage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 err="1"/>
              <a:t>sp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speaker</a:t>
            </a:r>
            <a:r>
              <a:rPr lang="en-GB" sz="1400" dirty="0"/>
              <a:t>&gt;Master&lt;/</a:t>
            </a:r>
            <a:r>
              <a:rPr lang="en-GB" sz="1400" b="1" dirty="0"/>
              <a:t>speaker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ab</a:t>
            </a:r>
            <a:r>
              <a:rPr lang="en-GB" sz="1400" dirty="0"/>
              <a:t>&gt;Boatswain!&lt;/</a:t>
            </a:r>
            <a:r>
              <a:rPr lang="en-GB" sz="1400" b="1" dirty="0"/>
              <a:t>ab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&lt;/</a:t>
            </a:r>
            <a:r>
              <a:rPr lang="en-GB" sz="1400" b="1" dirty="0" err="1"/>
              <a:t>sp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 err="1"/>
              <a:t>sp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speaker</a:t>
            </a:r>
            <a:r>
              <a:rPr lang="en-GB" sz="1400" dirty="0"/>
              <a:t>&gt;Boatswain&lt;/</a:t>
            </a:r>
            <a:r>
              <a:rPr lang="en-GB" sz="1400" b="1" dirty="0"/>
              <a:t>speaker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ab</a:t>
            </a:r>
            <a:r>
              <a:rPr lang="en-GB" sz="1400" dirty="0"/>
              <a:t>&gt;Here, master: what cheer?&lt;/</a:t>
            </a:r>
            <a:r>
              <a:rPr lang="en-GB" sz="1400" b="1" dirty="0"/>
              <a:t>ab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&lt;/</a:t>
            </a:r>
            <a:r>
              <a:rPr lang="en-GB" sz="1400" b="1" dirty="0" err="1"/>
              <a:t>sp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 err="1"/>
              <a:t>sp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speaker</a:t>
            </a:r>
            <a:r>
              <a:rPr lang="en-GB" sz="1400" dirty="0"/>
              <a:t>&gt;Master&lt;/</a:t>
            </a:r>
            <a:r>
              <a:rPr lang="en-GB" sz="1400" b="1" dirty="0"/>
              <a:t>speaker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ab</a:t>
            </a:r>
            <a:r>
              <a:rPr lang="en-GB" sz="1400" dirty="0"/>
              <a:t>&gt;Good, speak to the mariners: fall </a:t>
            </a:r>
            <a:r>
              <a:rPr lang="en-GB" sz="1400" dirty="0" err="1"/>
              <a:t>to't</a:t>
            </a:r>
            <a:r>
              <a:rPr lang="en-GB" sz="1400" dirty="0"/>
              <a:t>, yarely,&lt;/</a:t>
            </a:r>
            <a:r>
              <a:rPr lang="en-GB" sz="1400" b="1" dirty="0"/>
              <a:t>ab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ab</a:t>
            </a:r>
            <a:r>
              <a:rPr lang="en-GB" sz="1400" dirty="0"/>
              <a:t>&gt;or we run ourselves aground: bestir, bestir.&lt;/</a:t>
            </a:r>
            <a:r>
              <a:rPr lang="en-GB" sz="1400" b="1" dirty="0"/>
              <a:t>ab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&lt;/</a:t>
            </a:r>
            <a:r>
              <a:rPr lang="en-GB" sz="1400" b="1" dirty="0" err="1"/>
              <a:t>sp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</a:t>
            </a:r>
            <a:r>
              <a:rPr lang="en-GB" sz="1400" b="1" dirty="0"/>
              <a:t>stage</a:t>
            </a:r>
            <a:r>
              <a:rPr lang="en-GB" sz="1400" dirty="0"/>
              <a:t>&gt;Exit&lt;/</a:t>
            </a:r>
            <a:r>
              <a:rPr lang="en-GB" sz="1400" b="1" dirty="0"/>
              <a:t>stage</a:t>
            </a:r>
            <a:r>
              <a:rPr lang="en-GB" sz="1400" dirty="0"/>
              <a:t>&gt;</a:t>
            </a:r>
          </a:p>
          <a:p>
            <a:r>
              <a:rPr lang="en-GB" sz="1400" dirty="0" smtClean="0"/>
              <a:t>	&lt;/</a:t>
            </a:r>
            <a:r>
              <a:rPr lang="en-GB" sz="1400" b="1" dirty="0"/>
              <a:t>div</a:t>
            </a:r>
            <a:r>
              <a:rPr lang="en-GB" sz="1400" dirty="0" smtClean="0"/>
              <a:t>&gt;</a:t>
            </a:r>
          </a:p>
          <a:p>
            <a:r>
              <a:rPr lang="en-GB" sz="1400" b="1" dirty="0" smtClean="0"/>
              <a:t>	&lt;/TEI&gt;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914986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An XML Tree For The Tempest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93" y="2521849"/>
            <a:ext cx="4538161" cy="36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1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Text Encoding Initiative (TEI) is a consortium </a:t>
            </a:r>
            <a:r>
              <a:rPr lang="en-GB" dirty="0" smtClean="0"/>
              <a:t>which collectively </a:t>
            </a:r>
            <a:r>
              <a:rPr lang="en-GB" dirty="0"/>
              <a:t>develops and maintains a standard for </a:t>
            </a:r>
            <a:r>
              <a:rPr lang="en-GB" dirty="0" smtClean="0"/>
              <a:t>the representation </a:t>
            </a:r>
            <a:r>
              <a:rPr lang="en-GB" dirty="0"/>
              <a:t>of texts in digital form. Its chief deliverable is a </a:t>
            </a:r>
            <a:r>
              <a:rPr lang="en-GB" dirty="0" smtClean="0"/>
              <a:t>set of </a:t>
            </a:r>
            <a:r>
              <a:rPr lang="en-GB" dirty="0"/>
              <a:t>Guidelines which specify encoding methods for </a:t>
            </a:r>
            <a:r>
              <a:rPr lang="en-GB" dirty="0" smtClean="0"/>
              <a:t>machine-readable texts </a:t>
            </a:r>
            <a:r>
              <a:rPr lang="en-GB" dirty="0"/>
              <a:t>chiefly in the humanities, social sciences and linguistics</a:t>
            </a:r>
            <a:r>
              <a:rPr lang="en-GB" dirty="0" smtClean="0"/>
              <a:t>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 smtClean="0">
                <a:hlinkClick r:id="rId2"/>
              </a:rPr>
              <a:t>www.tei-c.org</a:t>
            </a:r>
            <a:r>
              <a:rPr lang="en-GB" dirty="0" smtClean="0"/>
              <a:t> for everything TEI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NB TEI ≠ GOD !!!  There ar</a:t>
            </a:r>
            <a:r>
              <a:rPr lang="en-GB" dirty="0" smtClean="0"/>
              <a:t>e alternatives…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341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Some basic TEI elements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&lt;div&gt; …. &lt;/div&gt;</a:t>
            </a:r>
          </a:p>
          <a:p>
            <a:r>
              <a:rPr lang="en-GB" dirty="0" smtClean="0"/>
              <a:t>&lt;head&gt; … &lt;/head&gt;</a:t>
            </a:r>
          </a:p>
          <a:p>
            <a:r>
              <a:rPr lang="en-GB" dirty="0" smtClean="0"/>
              <a:t>&lt;p&gt;… &lt;/p&gt; &lt;</a:t>
            </a:r>
            <a:r>
              <a:rPr lang="en-GB" dirty="0" err="1" smtClean="0"/>
              <a:t>lg</a:t>
            </a:r>
            <a:r>
              <a:rPr lang="en-GB" dirty="0" smtClean="0"/>
              <a:t>&gt; &lt;l&gt; … &lt;/l&gt; &lt;</a:t>
            </a:r>
            <a:r>
              <a:rPr lang="en-GB" dirty="0" err="1" smtClean="0"/>
              <a:t>lg</a:t>
            </a:r>
            <a:r>
              <a:rPr lang="en-GB" dirty="0" smtClean="0"/>
              <a:t>&gt;</a:t>
            </a:r>
          </a:p>
          <a:p>
            <a:r>
              <a:rPr lang="en-GB" dirty="0" smtClean="0"/>
              <a:t>&lt;del&gt; … &lt;/del&gt;</a:t>
            </a:r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&lt;add </a:t>
            </a:r>
            <a:r>
              <a:rPr lang="en-GB" dirty="0" smtClean="0">
                <a:sym typeface="Wingdings" panose="05000000000000000000" pitchFamily="2" charset="2"/>
              </a:rPr>
              <a:t>place</a:t>
            </a:r>
            <a:r>
              <a:rPr lang="en-GB" dirty="0" smtClean="0">
                <a:sym typeface="Wingdings" panose="05000000000000000000" pitchFamily="2" charset="2"/>
              </a:rPr>
              <a:t>=“</a:t>
            </a:r>
            <a:r>
              <a:rPr lang="en-GB" dirty="0" smtClean="0">
                <a:sym typeface="Wingdings" panose="05000000000000000000" pitchFamily="2" charset="2"/>
              </a:rPr>
              <a:t>below”&gt; … &lt;/add&gt;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&lt;anchor </a:t>
            </a:r>
            <a:r>
              <a:rPr lang="en-GB" dirty="0" err="1" smtClean="0">
                <a:sym typeface="Wingdings" panose="05000000000000000000" pitchFamily="2" charset="2"/>
              </a:rPr>
              <a:t>xml:id</a:t>
            </a:r>
            <a:r>
              <a:rPr lang="en-GB" dirty="0" smtClean="0">
                <a:sym typeface="Wingdings" panose="05000000000000000000" pitchFamily="2" charset="2"/>
              </a:rPr>
              <a:t>=“n101r-01”/&gt;  Mind: self-closing!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&lt;note place=“</a:t>
            </a:r>
            <a:r>
              <a:rPr lang="en-GB" dirty="0" err="1" smtClean="0">
                <a:sym typeface="Wingdings" panose="05000000000000000000" pitchFamily="2" charset="2"/>
              </a:rPr>
              <a:t>marginRight</a:t>
            </a:r>
            <a:r>
              <a:rPr lang="en-GB" dirty="0" smtClean="0">
                <a:sym typeface="Wingdings" panose="05000000000000000000" pitchFamily="2" charset="2"/>
              </a:rPr>
              <a:t>” target=“#n101r-01”&gt; … &lt;/note&gt;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&lt;choice&gt;&lt;</a:t>
            </a:r>
            <a:r>
              <a:rPr lang="en-GB" dirty="0" err="1" smtClean="0">
                <a:sym typeface="Wingdings" panose="05000000000000000000" pitchFamily="2" charset="2"/>
              </a:rPr>
              <a:t>abbr</a:t>
            </a:r>
            <a:r>
              <a:rPr lang="en-GB" dirty="0" smtClean="0">
                <a:sym typeface="Wingdings" panose="05000000000000000000" pitchFamily="2" charset="2"/>
              </a:rPr>
              <a:t>&gt;IN&lt;/</a:t>
            </a:r>
            <a:r>
              <a:rPr lang="en-GB" dirty="0" err="1" smtClean="0">
                <a:sym typeface="Wingdings" panose="05000000000000000000" pitchFamily="2" charset="2"/>
              </a:rPr>
              <a:t>abbr</a:t>
            </a:r>
            <a:r>
              <a:rPr lang="en-GB" dirty="0" smtClean="0">
                <a:sym typeface="Wingdings" panose="05000000000000000000" pitchFamily="2" charset="2"/>
              </a:rPr>
              <a:t>&gt;&lt;</a:t>
            </a:r>
            <a:r>
              <a:rPr lang="en-GB" dirty="0" err="1" smtClean="0">
                <a:sym typeface="Wingdings" panose="05000000000000000000" pitchFamily="2" charset="2"/>
              </a:rPr>
              <a:t>expan</a:t>
            </a:r>
            <a:r>
              <a:rPr lang="en-GB" dirty="0" smtClean="0">
                <a:sym typeface="Wingdings" panose="05000000000000000000" pitchFamily="2" charset="2"/>
              </a:rPr>
              <a:t>&gt;Isaac Newton&lt;/</a:t>
            </a:r>
            <a:r>
              <a:rPr lang="en-GB" dirty="0" err="1" smtClean="0">
                <a:sym typeface="Wingdings" panose="05000000000000000000" pitchFamily="2" charset="2"/>
              </a:rPr>
              <a:t>expan</a:t>
            </a:r>
            <a:r>
              <a:rPr lang="en-GB" dirty="0" smtClean="0">
                <a:sym typeface="Wingdings" panose="05000000000000000000" pitchFamily="2" charset="2"/>
              </a:rPr>
              <a:t>&gt;&lt;/choice&gt;</a:t>
            </a:r>
          </a:p>
          <a:p>
            <a:r>
              <a:rPr lang="en-GB" dirty="0"/>
              <a:t>&lt;!-- ... </a:t>
            </a:r>
            <a:r>
              <a:rPr lang="en-GB" dirty="0" smtClean="0"/>
              <a:t>--&gt; to add a comment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962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XML syntax: the small 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What does it mean to be well-formed</a:t>
            </a:r>
            <a:r>
              <a:rPr lang="en-GB" dirty="0" smtClean="0"/>
              <a:t>?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 smtClean="0"/>
              <a:t>There </a:t>
            </a:r>
            <a:r>
              <a:rPr lang="en-GB" dirty="0"/>
              <a:t>is a single root node containing the whole of an </a:t>
            </a:r>
            <a:r>
              <a:rPr lang="en-GB" dirty="0" smtClean="0"/>
              <a:t>XML document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 smtClean="0"/>
              <a:t>Each </a:t>
            </a:r>
            <a:r>
              <a:rPr lang="en-GB" dirty="0"/>
              <a:t>subtree is properly nested within the root node</a:t>
            </a:r>
          </a:p>
          <a:p>
            <a:pPr>
              <a:buFont typeface="+mj-lt"/>
              <a:buAutoNum type="arabicPeriod"/>
            </a:pPr>
            <a:r>
              <a:rPr lang="en-GB" dirty="0" smtClean="0"/>
              <a:t>Element/attribute/etc</a:t>
            </a:r>
            <a:r>
              <a:rPr lang="en-GB" dirty="0"/>
              <a:t>. names are always case sensitive</a:t>
            </a:r>
          </a:p>
          <a:p>
            <a:pPr>
              <a:buFont typeface="+mj-lt"/>
              <a:buAutoNum type="arabicPeriod"/>
            </a:pPr>
            <a:r>
              <a:rPr lang="en-GB" dirty="0" smtClean="0"/>
              <a:t>Start-tags </a:t>
            </a:r>
            <a:r>
              <a:rPr lang="en-GB" dirty="0"/>
              <a:t>and end-tags are always mandatory </a:t>
            </a:r>
            <a:r>
              <a:rPr lang="en-GB" dirty="0" smtClean="0"/>
              <a:t>(although sometimes combined in one, e.g. &lt;lb/&gt; ,&lt;</a:t>
            </a:r>
            <a:r>
              <a:rPr lang="en-GB" dirty="0" err="1" smtClean="0"/>
              <a:t>pb</a:t>
            </a:r>
            <a:r>
              <a:rPr lang="en-GB" dirty="0" smtClean="0"/>
              <a:t>/&gt; or &lt;anchor/&gt;)</a:t>
            </a:r>
            <a:endParaRPr lang="en-GB" dirty="0" smtClean="0"/>
          </a:p>
          <a:p>
            <a:pPr>
              <a:buFont typeface="+mj-lt"/>
              <a:buAutoNum type="arabicPeriod"/>
            </a:pPr>
            <a:r>
              <a:rPr lang="en-GB" dirty="0" smtClean="0"/>
              <a:t>Attribute </a:t>
            </a:r>
            <a:r>
              <a:rPr lang="en-GB" dirty="0"/>
              <a:t>values are always </a:t>
            </a:r>
            <a:r>
              <a:rPr lang="en-GB" dirty="0" smtClean="0"/>
              <a:t>quoted “…”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You can be valid in addition to being well-formed. </a:t>
            </a:r>
            <a:r>
              <a:rPr lang="en-GB" dirty="0" smtClean="0"/>
              <a:t>This means </a:t>
            </a:r>
            <a:r>
              <a:rPr lang="en-GB" dirty="0"/>
              <a:t>you obey the rules of a specified schema, such as the TEI.</a:t>
            </a:r>
          </a:p>
        </p:txBody>
      </p:sp>
    </p:spTree>
    <p:extLst>
      <p:ext uri="{BB962C8B-B14F-4D97-AF65-F5344CB8AC3E}">
        <p14:creationId xmlns:p14="http://schemas.microsoft.com/office/powerpoint/2010/main" val="184163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 your XML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/>
              <a:t>Are these well-formed</a:t>
            </a:r>
            <a:r>
              <a:rPr lang="en-GB" dirty="0" smtClean="0"/>
              <a:t>?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 smtClean="0"/>
              <a:t>&lt;</a:t>
            </a:r>
            <a:r>
              <a:rPr lang="en-GB" b="1" dirty="0" smtClean="0"/>
              <a:t>el</a:t>
            </a:r>
            <a:r>
              <a:rPr lang="en-GB" dirty="0" smtClean="0"/>
              <a:t>&gt;some </a:t>
            </a:r>
            <a:r>
              <a:rPr lang="en-GB" dirty="0"/>
              <a:t>text</a:t>
            </a:r>
            <a:r>
              <a:rPr lang="en-GB" dirty="0" smtClean="0"/>
              <a:t>&lt;</a:t>
            </a:r>
            <a:r>
              <a:rPr lang="en-GB" b="1" dirty="0" smtClean="0"/>
              <a:t>/el</a:t>
            </a:r>
            <a:r>
              <a:rPr lang="en-GB" dirty="0" smtClean="0"/>
              <a:t>&gt;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 smtClean="0"/>
              <a:t>&lt;</a:t>
            </a:r>
            <a:r>
              <a:rPr lang="en-GB" b="1" dirty="0" smtClean="0"/>
              <a:t>el</a:t>
            </a:r>
            <a:r>
              <a:rPr lang="en-GB" dirty="0" smtClean="0"/>
              <a:t>&gt; </a:t>
            </a:r>
            <a:r>
              <a:rPr lang="en-GB" dirty="0"/>
              <a:t>&lt;</a:t>
            </a:r>
            <a:r>
              <a:rPr lang="en-GB" b="1" dirty="0"/>
              <a:t>foo</a:t>
            </a:r>
            <a:r>
              <a:rPr lang="en-GB" dirty="0"/>
              <a:t>&gt;some&lt;</a:t>
            </a:r>
            <a:r>
              <a:rPr lang="en-GB" b="1" dirty="0"/>
              <a:t>/foo</a:t>
            </a:r>
            <a:r>
              <a:rPr lang="en-GB" dirty="0"/>
              <a:t>&gt; &lt;</a:t>
            </a:r>
            <a:r>
              <a:rPr lang="en-GB" b="1" dirty="0"/>
              <a:t>bar</a:t>
            </a:r>
            <a:r>
              <a:rPr lang="en-GB" dirty="0"/>
              <a:t>&gt;text&lt;</a:t>
            </a:r>
            <a:r>
              <a:rPr lang="en-GB" b="1" dirty="0"/>
              <a:t>/bar</a:t>
            </a:r>
            <a:r>
              <a:rPr lang="en-GB" dirty="0"/>
              <a:t>&gt; </a:t>
            </a:r>
            <a:r>
              <a:rPr lang="en-GB" dirty="0" smtClean="0"/>
              <a:t>&lt;</a:t>
            </a:r>
            <a:r>
              <a:rPr lang="en-GB" b="1" dirty="0" smtClean="0"/>
              <a:t>/el</a:t>
            </a:r>
            <a:r>
              <a:rPr lang="en-GB" dirty="0" smtClean="0"/>
              <a:t>&gt;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 smtClean="0"/>
              <a:t>&lt;</a:t>
            </a:r>
            <a:r>
              <a:rPr lang="en-GB" b="1" dirty="0" smtClean="0"/>
              <a:t>el</a:t>
            </a:r>
            <a:r>
              <a:rPr lang="en-GB" dirty="0" smtClean="0"/>
              <a:t>&gt; </a:t>
            </a:r>
            <a:r>
              <a:rPr lang="en-GB" dirty="0"/>
              <a:t>&lt;</a:t>
            </a:r>
            <a:r>
              <a:rPr lang="en-GB" b="1" dirty="0"/>
              <a:t>foo</a:t>
            </a:r>
            <a:r>
              <a:rPr lang="en-GB" dirty="0"/>
              <a:t>&gt;some &lt;</a:t>
            </a:r>
            <a:r>
              <a:rPr lang="en-GB" b="1" dirty="0"/>
              <a:t>bar</a:t>
            </a:r>
            <a:r>
              <a:rPr lang="en-GB" dirty="0"/>
              <a:t>&gt;&lt;</a:t>
            </a:r>
            <a:r>
              <a:rPr lang="en-GB" b="1" dirty="0"/>
              <a:t>/foo</a:t>
            </a:r>
            <a:r>
              <a:rPr lang="en-GB" dirty="0"/>
              <a:t>&gt; text&lt;</a:t>
            </a:r>
            <a:r>
              <a:rPr lang="en-GB" b="1" dirty="0"/>
              <a:t>/bar</a:t>
            </a:r>
            <a:r>
              <a:rPr lang="en-GB" dirty="0" smtClean="0"/>
              <a:t>&gt;&lt;</a:t>
            </a:r>
            <a:r>
              <a:rPr lang="en-GB" b="1" dirty="0" smtClean="0"/>
              <a:t>/el</a:t>
            </a:r>
            <a:r>
              <a:rPr lang="en-GB" dirty="0" smtClean="0"/>
              <a:t>&gt;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 smtClean="0"/>
              <a:t>&lt;</a:t>
            </a:r>
            <a:r>
              <a:rPr lang="en-GB" b="1" dirty="0" smtClean="0"/>
              <a:t>el</a:t>
            </a:r>
            <a:r>
              <a:rPr lang="en-GB" dirty="0" smtClean="0"/>
              <a:t> </a:t>
            </a:r>
            <a:r>
              <a:rPr lang="en-GB" dirty="0"/>
              <a:t>type="text"&gt;some text</a:t>
            </a:r>
            <a:r>
              <a:rPr lang="en-GB" dirty="0" smtClean="0"/>
              <a:t>&lt;</a:t>
            </a:r>
            <a:r>
              <a:rPr lang="en-GB" b="1" dirty="0" smtClean="0"/>
              <a:t>/el</a:t>
            </a:r>
            <a:r>
              <a:rPr lang="en-GB" dirty="0" smtClean="0"/>
              <a:t>&gt;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nb-NO" dirty="0" smtClean="0"/>
              <a:t>&lt;</a:t>
            </a:r>
            <a:r>
              <a:rPr lang="nb-NO" b="1" dirty="0" smtClean="0"/>
              <a:t>el</a:t>
            </a:r>
            <a:r>
              <a:rPr lang="nb-NO" dirty="0" smtClean="0"/>
              <a:t> </a:t>
            </a:r>
            <a:r>
              <a:rPr lang="nb-NO" dirty="0"/>
              <a:t>type='text'&gt;some text</a:t>
            </a:r>
            <a:r>
              <a:rPr lang="nb-NO" dirty="0" smtClean="0"/>
              <a:t>&lt;</a:t>
            </a:r>
            <a:r>
              <a:rPr lang="nb-NO" b="1" dirty="0" smtClean="0"/>
              <a:t>/el</a:t>
            </a:r>
            <a:r>
              <a:rPr lang="nb-NO" dirty="0" smtClean="0"/>
              <a:t>&gt;</a:t>
            </a:r>
            <a:endParaRPr lang="nb-NO" dirty="0"/>
          </a:p>
          <a:p>
            <a:pPr>
              <a:buFont typeface="+mj-lt"/>
              <a:buAutoNum type="arabicPeriod"/>
            </a:pPr>
            <a:r>
              <a:rPr lang="en-GB" dirty="0" smtClean="0"/>
              <a:t>&lt;</a:t>
            </a:r>
            <a:r>
              <a:rPr lang="en-GB" b="1" dirty="0" smtClean="0"/>
              <a:t>el</a:t>
            </a:r>
            <a:r>
              <a:rPr lang="en-GB" dirty="0" smtClean="0"/>
              <a:t> </a:t>
            </a:r>
            <a:r>
              <a:rPr lang="en-GB" dirty="0"/>
              <a:t>type=text&gt;some text</a:t>
            </a:r>
            <a:r>
              <a:rPr lang="en-GB" dirty="0" smtClean="0"/>
              <a:t>&lt;</a:t>
            </a:r>
            <a:r>
              <a:rPr lang="en-GB" b="1" dirty="0" smtClean="0"/>
              <a:t>/el</a:t>
            </a:r>
            <a:r>
              <a:rPr lang="en-GB" dirty="0" smtClean="0"/>
              <a:t>&gt;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 smtClean="0"/>
              <a:t>&lt;</a:t>
            </a:r>
            <a:r>
              <a:rPr lang="en-GB" b="1" dirty="0" smtClean="0"/>
              <a:t>el</a:t>
            </a:r>
            <a:r>
              <a:rPr lang="en-GB" dirty="0" smtClean="0"/>
              <a:t> </a:t>
            </a:r>
            <a:r>
              <a:rPr lang="en-GB" dirty="0"/>
              <a:t>type="text"&gt; some text </a:t>
            </a:r>
            <a:r>
              <a:rPr lang="en-GB" dirty="0" smtClean="0"/>
              <a:t>&lt;</a:t>
            </a:r>
            <a:r>
              <a:rPr lang="en-GB" b="1" dirty="0" smtClean="0"/>
              <a:t>el/</a:t>
            </a:r>
            <a:r>
              <a:rPr lang="en-GB" dirty="0" smtClean="0"/>
              <a:t>&gt;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nb-NO" dirty="0" smtClean="0"/>
              <a:t>&lt;</a:t>
            </a:r>
            <a:r>
              <a:rPr lang="nb-NO" b="1" dirty="0" smtClean="0"/>
              <a:t>el</a:t>
            </a:r>
            <a:r>
              <a:rPr lang="nb-NO" dirty="0" smtClean="0"/>
              <a:t> </a:t>
            </a:r>
            <a:r>
              <a:rPr lang="nb-NO" dirty="0"/>
              <a:t>type="text"&gt; some text&lt;</a:t>
            </a:r>
            <a:r>
              <a:rPr lang="nb-NO" b="1" dirty="0"/>
              <a:t>gap/</a:t>
            </a:r>
            <a:r>
              <a:rPr lang="nb-NO" dirty="0"/>
              <a:t>&gt; </a:t>
            </a:r>
            <a:r>
              <a:rPr lang="nb-NO" dirty="0" smtClean="0"/>
              <a:t>&lt;</a:t>
            </a:r>
            <a:r>
              <a:rPr lang="nb-NO" b="1" dirty="0" smtClean="0"/>
              <a:t>/el</a:t>
            </a:r>
            <a:r>
              <a:rPr lang="nb-NO" dirty="0" smtClean="0"/>
              <a:t>&gt;</a:t>
            </a:r>
            <a:endParaRPr lang="nb-NO" dirty="0"/>
          </a:p>
          <a:p>
            <a:pPr>
              <a:buFont typeface="+mj-lt"/>
              <a:buAutoNum type="arabicPeriod"/>
            </a:pPr>
            <a:r>
              <a:rPr lang="en-GB" dirty="0" smtClean="0"/>
              <a:t>&lt;</a:t>
            </a:r>
            <a:r>
              <a:rPr lang="en-GB" b="1" dirty="0" smtClean="0"/>
              <a:t>el</a:t>
            </a:r>
            <a:r>
              <a:rPr lang="en-GB" dirty="0" smtClean="0"/>
              <a:t> </a:t>
            </a:r>
            <a:r>
              <a:rPr lang="en-GB" dirty="0"/>
              <a:t>type="text"&gt;some text</a:t>
            </a:r>
            <a:r>
              <a:rPr lang="en-GB" dirty="0" smtClean="0"/>
              <a:t>&lt;</a:t>
            </a:r>
            <a:r>
              <a:rPr lang="en-GB" b="1" dirty="0" smtClean="0"/>
              <a:t>/el</a:t>
            </a:r>
            <a:r>
              <a:rPr lang="en-GB" dirty="0" smtClean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8151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Rendition and XML: an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Open </a:t>
            </a:r>
            <a:r>
              <a:rPr lang="en-GB" dirty="0" err="1"/>
              <a:t>NotePad</a:t>
            </a:r>
            <a:r>
              <a:rPr lang="en-GB" dirty="0"/>
              <a:t>++</a:t>
            </a:r>
          </a:p>
          <a:p>
            <a:r>
              <a:rPr lang="en-GB" dirty="0"/>
              <a:t>Open /</a:t>
            </a:r>
            <a:r>
              <a:rPr lang="en-GB" dirty="0" smtClean="0"/>
              <a:t>TEI-boilerplate/content/hardy_a_singer_asleep.xml</a:t>
            </a:r>
            <a:endParaRPr lang="en-GB" dirty="0"/>
          </a:p>
          <a:p>
            <a:r>
              <a:rPr lang="en-GB" dirty="0"/>
              <a:t>Scroll down until you reach the &lt;text&gt; </a:t>
            </a:r>
            <a:r>
              <a:rPr lang="en-GB" dirty="0" smtClean="0"/>
              <a:t>section</a:t>
            </a:r>
          </a:p>
          <a:p>
            <a:r>
              <a:rPr lang="en-GB" dirty="0" smtClean="0"/>
              <a:t>Mind the </a:t>
            </a:r>
            <a:r>
              <a:rPr lang="en-GB" b="1" dirty="0" smtClean="0"/>
              <a:t>style</a:t>
            </a:r>
            <a:r>
              <a:rPr lang="en-GB" dirty="0" smtClean="0"/>
              <a:t>, </a:t>
            </a:r>
            <a:r>
              <a:rPr lang="en-GB" b="1" dirty="0" err="1" smtClean="0"/>
              <a:t>facs</a:t>
            </a:r>
            <a:r>
              <a:rPr lang="en-GB" dirty="0" smtClean="0"/>
              <a:t> and </a:t>
            </a:r>
            <a:r>
              <a:rPr lang="en-GB" b="1" dirty="0" smtClean="0"/>
              <a:t>rendition</a:t>
            </a:r>
            <a:r>
              <a:rPr lang="en-GB" dirty="0" smtClean="0"/>
              <a:t> </a:t>
            </a:r>
            <a:r>
              <a:rPr lang="en-GB" i="1" dirty="0" smtClean="0"/>
              <a:t>attributes. </a:t>
            </a:r>
            <a:r>
              <a:rPr lang="en-GB" dirty="0" smtClean="0"/>
              <a:t>What do they do? Hint: open the file in Internet Explorer to see what’s going on (don’t forget to click on the images!)</a:t>
            </a:r>
          </a:p>
          <a:p>
            <a:r>
              <a:rPr lang="en-GB" dirty="0" smtClean="0"/>
              <a:t>Definition of the rendition attributes above text in &lt;</a:t>
            </a:r>
            <a:r>
              <a:rPr lang="en-GB" dirty="0" err="1" smtClean="0"/>
              <a:t>encodingDesc</a:t>
            </a:r>
            <a:r>
              <a:rPr lang="en-GB" dirty="0" smtClean="0"/>
              <a:t>&gt;&lt;</a:t>
            </a:r>
            <a:r>
              <a:rPr lang="en-GB" dirty="0" err="1" smtClean="0"/>
              <a:t>tagsDecl</a:t>
            </a:r>
            <a:r>
              <a:rPr lang="en-GB" dirty="0" smtClean="0"/>
              <a:t>&gt;</a:t>
            </a:r>
          </a:p>
          <a:p>
            <a:r>
              <a:rPr lang="en-GB" dirty="0" smtClean="0"/>
              <a:t>Now go and play around with the rendition attributes and see how they work. You could also try to figure out the image thing …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865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little dessert: XPath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XPath = XML Path Language</a:t>
            </a:r>
          </a:p>
          <a:p>
            <a:r>
              <a:rPr lang="en-GB" dirty="0" smtClean="0"/>
              <a:t>Allows you to query XML-nodes</a:t>
            </a:r>
          </a:p>
          <a:p>
            <a:r>
              <a:rPr lang="en-GB" dirty="0" smtClean="0"/>
              <a:t>Example: Newton’s notes to </a:t>
            </a:r>
            <a:r>
              <a:rPr lang="en-GB" dirty="0"/>
              <a:t>a text: /TEI/text//note</a:t>
            </a:r>
            <a:endParaRPr lang="en-GB" dirty="0" smtClean="0"/>
          </a:p>
          <a:p>
            <a:r>
              <a:rPr lang="en-GB" dirty="0" smtClean="0"/>
              <a:t>Example: Newton’s additions above </a:t>
            </a:r>
            <a:r>
              <a:rPr lang="en-GB" dirty="0"/>
              <a:t>the text: /TEI/text/body//add</a:t>
            </a:r>
            <a:r>
              <a:rPr lang="en-GB" dirty="0" smtClean="0"/>
              <a:t>[@</a:t>
            </a:r>
            <a:r>
              <a:rPr lang="en-GB" dirty="0"/>
              <a:t>place='</a:t>
            </a:r>
            <a:r>
              <a:rPr lang="en-GB" dirty="0" err="1"/>
              <a:t>supralinear</a:t>
            </a:r>
            <a:r>
              <a:rPr lang="en-GB" dirty="0" smtClean="0"/>
              <a:t>']</a:t>
            </a:r>
          </a:p>
          <a:p>
            <a:endParaRPr lang="en-GB" dirty="0"/>
          </a:p>
          <a:p>
            <a:r>
              <a:rPr lang="en-GB" dirty="0"/>
              <a:t>B</a:t>
            </a:r>
            <a:r>
              <a:rPr lang="en-GB" dirty="0" smtClean="0"/>
              <a:t>ecause we used XML to Mark Up the texts we can now ask questions…</a:t>
            </a:r>
          </a:p>
          <a:p>
            <a:r>
              <a:rPr lang="en-GB" dirty="0" smtClean="0"/>
              <a:t>So, are there any?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Many thanks for your attention!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054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Front-end – back-end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86" y="1828570"/>
            <a:ext cx="8999538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67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Front-end – back-end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52" y="1822871"/>
            <a:ext cx="61626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14" y="4366046"/>
            <a:ext cx="61245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03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Front-end – </a:t>
            </a:r>
            <a:r>
              <a:rPr lang="en-GB" dirty="0" smtClean="0"/>
              <a:t>back-end: NP example</a:t>
            </a:r>
            <a:endParaRPr lang="en-GB" dirty="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004916" y="1767825"/>
            <a:ext cx="8099425" cy="4859337"/>
          </a:xfrm>
          <a:prstGeom prst="rect">
            <a:avLst/>
          </a:prstGeom>
          <a:gradFill rotWithShape="0">
            <a:gsLst>
              <a:gs pos="0">
                <a:srgbClr val="999999"/>
              </a:gs>
              <a:gs pos="100000">
                <a:srgbClr val="EEEEEE"/>
              </a:gs>
            </a:gsLst>
            <a:lin ang="135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560" rIns="90000" bIns="45000"/>
          <a:lstStyle>
            <a:lvl1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1pPr>
            <a:lvl2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2pPr>
            <a:lvl3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3pPr>
            <a:lvl4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4pPr>
            <a:lvl5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r>
              <a:rPr lang="en-GB" altLang="en-US" sz="1200" dirty="0">
                <a:solidFill>
                  <a:srgbClr val="000000"/>
                </a:solidFill>
              </a:rPr>
              <a:t>(Dan. 1.1. </a:t>
            </a:r>
            <a:r>
              <a:rPr lang="en-GB" altLang="en-US" sz="1200" dirty="0" err="1">
                <a:solidFill>
                  <a:srgbClr val="000000"/>
                </a:solidFill>
              </a:rPr>
              <a:t>Ier</a:t>
            </a:r>
            <a:r>
              <a:rPr lang="en-GB" altLang="en-US" sz="1200" dirty="0">
                <a:solidFill>
                  <a:srgbClr val="000000"/>
                </a:solidFill>
              </a:rPr>
              <a:t>. 46.2. 2 King. 24.1, 7) </a:t>
            </a:r>
            <a:r>
              <a:rPr lang="en-GB" altLang="en-US" sz="1200" dirty="0">
                <a:solidFill>
                  <a:srgbClr val="969600"/>
                </a:solidFill>
              </a:rPr>
              <a:t>&amp;amp;</a:t>
            </a:r>
            <a:r>
              <a:rPr lang="en-GB" altLang="en-US" sz="1200" dirty="0">
                <a:solidFill>
                  <a:srgbClr val="000000"/>
                </a:solidFill>
              </a:rPr>
              <a:t> whilst he was </a:t>
            </a:r>
            <a:r>
              <a:rPr lang="en-GB" altLang="en-US" sz="1200" dirty="0">
                <a:solidFill>
                  <a:srgbClr val="000096"/>
                </a:solidFill>
              </a:rPr>
              <a:t>&lt;lb/&gt;</a:t>
            </a:r>
            <a:r>
              <a:rPr lang="en-GB" altLang="en-US" sz="1200" dirty="0">
                <a:solidFill>
                  <a:srgbClr val="000000"/>
                </a:solidFill>
              </a:rPr>
              <a:t>pursuing these victories heard of the death of his </a:t>
            </a:r>
            <a:r>
              <a:rPr lang="en-GB" altLang="en-US" sz="1200" dirty="0">
                <a:solidFill>
                  <a:srgbClr val="000096"/>
                </a:solidFill>
              </a:rPr>
              <a:t>&lt;lb/&gt;</a:t>
            </a:r>
            <a:r>
              <a:rPr lang="en-GB" altLang="en-US" sz="1200" dirty="0">
                <a:solidFill>
                  <a:srgbClr val="000000"/>
                </a:solidFill>
              </a:rPr>
              <a:t>father </a:t>
            </a:r>
            <a:r>
              <a:rPr lang="en-GB" altLang="en-US" sz="1200" dirty="0" err="1">
                <a:solidFill>
                  <a:srgbClr val="000000"/>
                </a:solidFill>
              </a:rPr>
              <a:t>Nabopolasser</a:t>
            </a:r>
            <a:r>
              <a:rPr lang="en-GB" altLang="en-US" sz="1200" dirty="0">
                <a:solidFill>
                  <a:srgbClr val="000000"/>
                </a:solidFill>
              </a:rPr>
              <a:t>, </a:t>
            </a:r>
            <a:r>
              <a:rPr lang="en-GB" altLang="en-US" sz="1200" dirty="0">
                <a:solidFill>
                  <a:srgbClr val="969600"/>
                </a:solidFill>
              </a:rPr>
              <a:t>&amp;amp;</a:t>
            </a:r>
            <a:r>
              <a:rPr lang="en-GB" altLang="en-US" sz="1200" dirty="0">
                <a:solidFill>
                  <a:srgbClr val="000000"/>
                </a:solidFill>
              </a:rPr>
              <a:t> thereupon returned to Baby</a:t>
            </a:r>
            <a:r>
              <a:rPr lang="en-GB" altLang="en-US" sz="1200" dirty="0">
                <a:solidFill>
                  <a:srgbClr val="000096"/>
                </a:solidFill>
              </a:rPr>
              <a:t>&lt;lb/&gt;</a:t>
            </a:r>
            <a:r>
              <a:rPr lang="en-GB" altLang="en-US" sz="1200" dirty="0" err="1">
                <a:solidFill>
                  <a:srgbClr val="000000"/>
                </a:solidFill>
              </a:rPr>
              <a:t>lon</a:t>
            </a:r>
            <a:r>
              <a:rPr lang="en-GB" altLang="en-US" sz="1200" dirty="0">
                <a:solidFill>
                  <a:srgbClr val="000000"/>
                </a:solidFill>
              </a:rPr>
              <a:t> leaving his army </a:t>
            </a:r>
            <a:r>
              <a:rPr lang="en-GB" altLang="en-US" sz="1200" dirty="0">
                <a:solidFill>
                  <a:srgbClr val="000096"/>
                </a:solidFill>
              </a:rPr>
              <a:t>&lt;choice&gt;&lt;</a:t>
            </a:r>
            <a:r>
              <a:rPr lang="en-GB" altLang="en-US" sz="1200" dirty="0" err="1">
                <a:solidFill>
                  <a:srgbClr val="000096"/>
                </a:solidFill>
              </a:rPr>
              <a:t>abbr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w</a:t>
            </a:r>
            <a:r>
              <a:rPr lang="en-GB" altLang="en-US" sz="1200" dirty="0">
                <a:solidFill>
                  <a:srgbClr val="000096"/>
                </a:solidFill>
              </a:rPr>
              <a:t>&lt;hi</a:t>
            </a:r>
            <a:r>
              <a:rPr lang="en-GB" altLang="en-US" sz="1200" dirty="0">
                <a:solidFill>
                  <a:srgbClr val="F5844C"/>
                </a:solidFill>
              </a:rPr>
              <a:t> rend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"superscript"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 err="1">
                <a:solidFill>
                  <a:srgbClr val="000000"/>
                </a:solidFill>
              </a:rPr>
              <a:t>th</a:t>
            </a:r>
            <a:r>
              <a:rPr lang="en-GB" altLang="en-US" sz="1200" dirty="0">
                <a:solidFill>
                  <a:srgbClr val="000096"/>
                </a:solidFill>
              </a:rPr>
              <a:t>&lt;/hi&gt;&lt;/</a:t>
            </a:r>
            <a:r>
              <a:rPr lang="en-GB" altLang="en-US" sz="1200" dirty="0" err="1">
                <a:solidFill>
                  <a:srgbClr val="000096"/>
                </a:solidFill>
              </a:rPr>
              <a:t>abbr</a:t>
            </a:r>
            <a:r>
              <a:rPr lang="en-GB" altLang="en-US" sz="1200" dirty="0">
                <a:solidFill>
                  <a:srgbClr val="000096"/>
                </a:solidFill>
              </a:rPr>
              <a:t>&gt;&lt;</a:t>
            </a:r>
            <a:r>
              <a:rPr lang="en-GB" altLang="en-US" sz="1200" dirty="0" err="1">
                <a:solidFill>
                  <a:srgbClr val="000096"/>
                </a:solidFill>
              </a:rPr>
              <a:t>expan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with</a:t>
            </a:r>
            <a:r>
              <a:rPr lang="en-GB" altLang="en-US" sz="1200" dirty="0">
                <a:solidFill>
                  <a:srgbClr val="000096"/>
                </a:solidFill>
              </a:rPr>
              <a:t>&lt;/</a:t>
            </a:r>
            <a:r>
              <a:rPr lang="en-GB" altLang="en-US" sz="1200" dirty="0" err="1">
                <a:solidFill>
                  <a:srgbClr val="000096"/>
                </a:solidFill>
              </a:rPr>
              <a:t>expan</a:t>
            </a:r>
            <a:r>
              <a:rPr lang="en-GB" altLang="en-US" sz="1200" dirty="0">
                <a:solidFill>
                  <a:srgbClr val="000096"/>
                </a:solidFill>
              </a:rPr>
              <a:t>&gt;&lt;/choice&gt;</a:t>
            </a:r>
            <a:r>
              <a:rPr lang="en-GB" altLang="en-US" sz="1200" dirty="0">
                <a:solidFill>
                  <a:srgbClr val="000000"/>
                </a:solidFill>
              </a:rPr>
              <a:t> his servants </a:t>
            </a:r>
            <a:r>
              <a:rPr lang="en-GB" altLang="en-US" sz="1200" dirty="0">
                <a:solidFill>
                  <a:srgbClr val="000096"/>
                </a:solidFill>
              </a:rPr>
              <a:t>&lt;del</a:t>
            </a:r>
            <a:r>
              <a:rPr lang="en-GB" altLang="en-US" sz="1200" dirty="0">
                <a:solidFill>
                  <a:srgbClr val="F5844C"/>
                </a:solidFill>
              </a:rPr>
              <a:t> type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"over"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(</a:t>
            </a:r>
            <a:r>
              <a:rPr lang="en-GB" altLang="en-US" sz="1200" dirty="0">
                <a:solidFill>
                  <a:srgbClr val="000096"/>
                </a:solidFill>
              </a:rPr>
              <a:t>&lt;/del&gt;&lt;add</a:t>
            </a:r>
            <a:r>
              <a:rPr lang="en-GB" altLang="en-US" sz="1200" dirty="0">
                <a:solidFill>
                  <a:srgbClr val="F5844C"/>
                </a:solidFill>
              </a:rPr>
              <a:t> indicator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"no"</a:t>
            </a:r>
            <a:r>
              <a:rPr lang="en-GB" altLang="en-US" sz="1200" dirty="0">
                <a:solidFill>
                  <a:srgbClr val="F5844C"/>
                </a:solidFill>
              </a:rPr>
              <a:t> place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"over"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as</a:t>
            </a:r>
            <a:r>
              <a:rPr lang="en-GB" altLang="en-US" sz="1200" dirty="0">
                <a:solidFill>
                  <a:srgbClr val="000096"/>
                </a:solidFill>
              </a:rPr>
              <a:t>&lt;/add&gt;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&lt;hi</a:t>
            </a:r>
            <a:r>
              <a:rPr lang="en-GB" altLang="en-US" sz="1200" dirty="0">
                <a:solidFill>
                  <a:srgbClr val="F5844C"/>
                </a:solidFill>
              </a:rPr>
              <a:t> rend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"superscript"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a</a:t>
            </a:r>
            <a:r>
              <a:rPr lang="en-GB" altLang="en-US" sz="1200" dirty="0">
                <a:solidFill>
                  <a:srgbClr val="000096"/>
                </a:solidFill>
              </a:rPr>
              <a:t>&lt;/hi&gt;&lt;anchor</a:t>
            </a:r>
            <a:r>
              <a:rPr lang="en-GB" altLang="en-US" sz="1200" dirty="0">
                <a:solidFill>
                  <a:srgbClr val="F5844C"/>
                </a:solidFill>
              </a:rPr>
              <a:t> </a:t>
            </a:r>
            <a:r>
              <a:rPr lang="en-GB" altLang="en-US" sz="1200" dirty="0" err="1">
                <a:solidFill>
                  <a:srgbClr val="F5844C"/>
                </a:solidFill>
              </a:rPr>
              <a:t>xml:id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"n004r-01"</a:t>
            </a:r>
            <a:r>
              <a:rPr lang="en-GB" altLang="en-US" sz="1200" dirty="0">
                <a:solidFill>
                  <a:srgbClr val="000096"/>
                </a:solidFill>
              </a:rPr>
              <a:t>/&gt;&lt;note</a:t>
            </a:r>
            <a:r>
              <a:rPr lang="en-GB" altLang="en-US" sz="1200" dirty="0">
                <a:solidFill>
                  <a:srgbClr val="F5844C"/>
                </a:solidFill>
              </a:rPr>
              <a:t> target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"#n004r-01"</a:t>
            </a:r>
            <a:r>
              <a:rPr lang="en-GB" altLang="en-US" sz="1200" dirty="0">
                <a:solidFill>
                  <a:srgbClr val="F5844C"/>
                </a:solidFill>
              </a:rPr>
              <a:t> place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marginRight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000096"/>
                </a:solidFill>
              </a:rPr>
              <a:t>&gt;&lt;hi</a:t>
            </a:r>
            <a:r>
              <a:rPr lang="en-GB" altLang="en-US" sz="1200" dirty="0">
                <a:solidFill>
                  <a:srgbClr val="F5844C"/>
                </a:solidFill>
              </a:rPr>
              <a:t> rend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"superscript"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a</a:t>
            </a:r>
            <a:r>
              <a:rPr lang="en-GB" altLang="en-US" sz="1200" dirty="0">
                <a:solidFill>
                  <a:srgbClr val="000096"/>
                </a:solidFill>
              </a:rPr>
              <a:t>&lt;/hi&gt;&lt;foreign</a:t>
            </a:r>
            <a:r>
              <a:rPr lang="en-GB" altLang="en-US" sz="1200" dirty="0">
                <a:solidFill>
                  <a:srgbClr val="F5844C"/>
                </a:solidFill>
              </a:rPr>
              <a:t> </a:t>
            </a:r>
            <a:r>
              <a:rPr lang="en-GB" altLang="en-US" sz="1200" dirty="0" err="1">
                <a:solidFill>
                  <a:srgbClr val="F5844C"/>
                </a:solidFill>
              </a:rPr>
              <a:t>xml:lang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lat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 err="1">
                <a:solidFill>
                  <a:srgbClr val="000000"/>
                </a:solidFill>
              </a:rPr>
              <a:t>Berosus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 err="1">
                <a:solidFill>
                  <a:srgbClr val="000000"/>
                </a:solidFill>
              </a:rPr>
              <a:t>apud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 err="1">
                <a:solidFill>
                  <a:srgbClr val="000000"/>
                </a:solidFill>
              </a:rPr>
              <a:t>Ioseph</a:t>
            </a:r>
            <a:r>
              <a:rPr lang="en-GB" altLang="en-US" sz="1200" dirty="0">
                <a:solidFill>
                  <a:srgbClr val="000096"/>
                </a:solidFill>
              </a:rPr>
              <a:t>&lt;hi</a:t>
            </a:r>
            <a:r>
              <a:rPr lang="en-GB" altLang="en-US" sz="1200" dirty="0">
                <a:solidFill>
                  <a:srgbClr val="F5844C"/>
                </a:solidFill>
              </a:rPr>
              <a:t> rend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overline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u</a:t>
            </a:r>
            <a:r>
              <a:rPr lang="en-GB" altLang="en-US" sz="1200" dirty="0">
                <a:solidFill>
                  <a:srgbClr val="000096"/>
                </a:solidFill>
              </a:rPr>
              <a:t>&lt;/hi&gt;</a:t>
            </a:r>
            <a:r>
              <a:rPr lang="en-GB" altLang="en-US" sz="1200" dirty="0">
                <a:solidFill>
                  <a:srgbClr val="000000"/>
                </a:solidFill>
              </a:rPr>
              <a:t> l 9 Antiq. c. 11 </a:t>
            </a:r>
            <a:r>
              <a:rPr lang="en-GB" altLang="en-US" sz="1200" dirty="0">
                <a:solidFill>
                  <a:srgbClr val="969600"/>
                </a:solidFill>
              </a:rPr>
              <a:t>&amp;amp;</a:t>
            </a:r>
            <a:r>
              <a:rPr lang="en-GB" altLang="en-US" sz="1200" dirty="0">
                <a:solidFill>
                  <a:srgbClr val="000000"/>
                </a:solidFill>
              </a:rPr>
              <a:t> l 1 cont. App. </a:t>
            </a:r>
            <a:r>
              <a:rPr lang="en-GB" altLang="en-US" sz="1200" dirty="0">
                <a:solidFill>
                  <a:srgbClr val="000096"/>
                </a:solidFill>
              </a:rPr>
              <a:t>&lt;del</a:t>
            </a:r>
            <a:r>
              <a:rPr lang="en-GB" altLang="en-US" sz="1200" dirty="0">
                <a:solidFill>
                  <a:srgbClr val="F5844C"/>
                </a:solidFill>
              </a:rPr>
              <a:t> type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"over"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E</a:t>
            </a:r>
            <a:r>
              <a:rPr lang="en-GB" altLang="en-US" sz="1200" dirty="0">
                <a:solidFill>
                  <a:srgbClr val="000096"/>
                </a:solidFill>
              </a:rPr>
              <a:t>&lt;/del&gt;&lt;add</a:t>
            </a:r>
            <a:r>
              <a:rPr lang="en-GB" altLang="en-US" sz="1200" dirty="0">
                <a:solidFill>
                  <a:srgbClr val="F5844C"/>
                </a:solidFill>
              </a:rPr>
              <a:t> indicator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"no"</a:t>
            </a:r>
            <a:r>
              <a:rPr lang="en-GB" altLang="en-US" sz="1200" dirty="0">
                <a:solidFill>
                  <a:srgbClr val="F5844C"/>
                </a:solidFill>
              </a:rPr>
              <a:t> place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"over"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969600"/>
                </a:solidFill>
              </a:rPr>
              <a:t>&amp;amp;</a:t>
            </a:r>
            <a:r>
              <a:rPr lang="en-GB" altLang="en-US" sz="1200" dirty="0">
                <a:solidFill>
                  <a:srgbClr val="000096"/>
                </a:solidFill>
              </a:rPr>
              <a:t>&lt;/add&gt;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 err="1">
                <a:solidFill>
                  <a:srgbClr val="000000"/>
                </a:solidFill>
              </a:rPr>
              <a:t>apud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 err="1">
                <a:solidFill>
                  <a:srgbClr val="000000"/>
                </a:solidFill>
              </a:rPr>
              <a:t>Euseb</a:t>
            </a:r>
            <a:r>
              <a:rPr lang="en-GB" altLang="en-US" sz="1200" dirty="0">
                <a:solidFill>
                  <a:srgbClr val="000000"/>
                </a:solidFill>
              </a:rPr>
              <a:t> l </a:t>
            </a:r>
            <a:r>
              <a:rPr lang="en-GB" altLang="en-US" sz="1200" dirty="0">
                <a:solidFill>
                  <a:srgbClr val="000096"/>
                </a:solidFill>
              </a:rPr>
              <a:t>&lt;del</a:t>
            </a:r>
            <a:r>
              <a:rPr lang="en-GB" altLang="en-US" sz="1200" dirty="0">
                <a:solidFill>
                  <a:srgbClr val="F5844C"/>
                </a:solidFill>
              </a:rPr>
              <a:t> type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"over"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c</a:t>
            </a:r>
            <a:r>
              <a:rPr lang="en-GB" altLang="en-US" sz="1200" dirty="0">
                <a:solidFill>
                  <a:srgbClr val="000096"/>
                </a:solidFill>
              </a:rPr>
              <a:t>&lt;/del&gt;&lt;add</a:t>
            </a:r>
            <a:r>
              <a:rPr lang="en-GB" altLang="en-US" sz="1200" dirty="0">
                <a:solidFill>
                  <a:srgbClr val="F5844C"/>
                </a:solidFill>
              </a:rPr>
              <a:t> indicator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"no"</a:t>
            </a:r>
            <a:r>
              <a:rPr lang="en-GB" altLang="en-US" sz="1200" dirty="0">
                <a:solidFill>
                  <a:srgbClr val="F5844C"/>
                </a:solidFill>
              </a:rPr>
              <a:t> place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"over"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9</a:t>
            </a:r>
            <a:r>
              <a:rPr lang="en-GB" altLang="en-US" sz="1200" dirty="0">
                <a:solidFill>
                  <a:srgbClr val="000096"/>
                </a:solidFill>
              </a:rPr>
              <a:t>&lt;/add&gt;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 err="1">
                <a:solidFill>
                  <a:srgbClr val="000000"/>
                </a:solidFill>
              </a:rPr>
              <a:t>Præp</a:t>
            </a:r>
            <a:r>
              <a:rPr lang="en-GB" altLang="en-US" sz="1200" dirty="0">
                <a:solidFill>
                  <a:srgbClr val="000000"/>
                </a:solidFill>
              </a:rPr>
              <a:t>. p 267.</a:t>
            </a:r>
            <a:r>
              <a:rPr lang="en-GB" altLang="en-US" sz="1200" dirty="0">
                <a:solidFill>
                  <a:srgbClr val="000096"/>
                </a:solidFill>
              </a:rPr>
              <a:t>&lt;/foreign&gt;&lt;/note&gt;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&lt;foreign</a:t>
            </a:r>
            <a:r>
              <a:rPr lang="en-GB" altLang="en-US" sz="1200" dirty="0">
                <a:solidFill>
                  <a:srgbClr val="F5844C"/>
                </a:solidFill>
              </a:rPr>
              <a:t> </a:t>
            </a:r>
            <a:r>
              <a:rPr lang="en-GB" altLang="en-US" sz="1200" dirty="0" err="1">
                <a:solidFill>
                  <a:srgbClr val="F5844C"/>
                </a:solidFill>
              </a:rPr>
              <a:t>xml:lang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lat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 err="1">
                <a:solidFill>
                  <a:srgbClr val="000000"/>
                </a:solidFill>
              </a:rPr>
              <a:t>Berosus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&lt;del</a:t>
            </a:r>
            <a:r>
              <a:rPr lang="en-GB" altLang="en-US" sz="1200" dirty="0">
                <a:solidFill>
                  <a:srgbClr val="F5844C"/>
                </a:solidFill>
              </a:rPr>
              <a:t> type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"cancelled"</a:t>
            </a:r>
            <a:r>
              <a:rPr lang="en-GB" altLang="en-US" sz="1200" dirty="0">
                <a:solidFill>
                  <a:srgbClr val="000096"/>
                </a:solidFill>
              </a:rPr>
              <a:t>&gt;&lt;gap</a:t>
            </a:r>
            <a:r>
              <a:rPr lang="en-GB" altLang="en-US" sz="1200" dirty="0">
                <a:solidFill>
                  <a:srgbClr val="F5844C"/>
                </a:solidFill>
              </a:rPr>
              <a:t> reason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illgblDel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F5844C"/>
                </a:solidFill>
              </a:rPr>
              <a:t> unit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"chars"</a:t>
            </a:r>
            <a:r>
              <a:rPr lang="en-GB" altLang="en-US" sz="1200" dirty="0">
                <a:solidFill>
                  <a:srgbClr val="F5844C"/>
                </a:solidFill>
              </a:rPr>
              <a:t> extent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"2"</a:t>
            </a:r>
            <a:r>
              <a:rPr lang="en-GB" altLang="en-US" sz="1200" dirty="0">
                <a:solidFill>
                  <a:srgbClr val="000096"/>
                </a:solidFill>
              </a:rPr>
              <a:t>/&gt;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 err="1">
                <a:solidFill>
                  <a:srgbClr val="000000"/>
                </a:solidFill>
              </a:rPr>
              <a:t>apud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&lt;lb/&gt;</a:t>
            </a:r>
            <a:r>
              <a:rPr lang="en-GB" altLang="en-US" sz="1200" dirty="0" err="1">
                <a:solidFill>
                  <a:srgbClr val="000000"/>
                </a:solidFill>
              </a:rPr>
              <a:t>Euseb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 err="1">
                <a:solidFill>
                  <a:srgbClr val="000000"/>
                </a:solidFill>
              </a:rPr>
              <a:t>apud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 err="1">
                <a:solidFill>
                  <a:srgbClr val="000000"/>
                </a:solidFill>
              </a:rPr>
              <a:t>Iosephum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&lt;gap</a:t>
            </a:r>
            <a:r>
              <a:rPr lang="en-GB" altLang="en-US" sz="1200" dirty="0">
                <a:solidFill>
                  <a:srgbClr val="F5844C"/>
                </a:solidFill>
              </a:rPr>
              <a:t> reason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illgblDel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F5844C"/>
                </a:solidFill>
              </a:rPr>
              <a:t> unit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"chars"</a:t>
            </a:r>
            <a:r>
              <a:rPr lang="en-GB" altLang="en-US" sz="1200" dirty="0">
                <a:solidFill>
                  <a:srgbClr val="F5844C"/>
                </a:solidFill>
              </a:rPr>
              <a:t> extent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"3"</a:t>
            </a:r>
            <a:r>
              <a:rPr lang="en-GB" altLang="en-US" sz="1200" dirty="0">
                <a:solidFill>
                  <a:srgbClr val="000096"/>
                </a:solidFill>
              </a:rPr>
              <a:t>/&gt;&lt;/del&gt;&lt;/foreign&gt;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&lt;del</a:t>
            </a:r>
            <a:r>
              <a:rPr lang="en-GB" altLang="en-US" sz="1200" dirty="0">
                <a:solidFill>
                  <a:srgbClr val="F5844C"/>
                </a:solidFill>
              </a:rPr>
              <a:t> type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"strikethrough"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Now </a:t>
            </a:r>
            <a:r>
              <a:rPr lang="en-GB" altLang="en-US" sz="1200" dirty="0" err="1">
                <a:solidFill>
                  <a:srgbClr val="000000"/>
                </a:solidFill>
              </a:rPr>
              <a:t>Iehojakim</a:t>
            </a:r>
            <a:r>
              <a:rPr lang="en-GB" altLang="en-US" sz="1200" dirty="0">
                <a:solidFill>
                  <a:srgbClr val="000000"/>
                </a:solidFill>
              </a:rPr>
              <a:t> reigned eleven </a:t>
            </a:r>
            <a:r>
              <a:rPr lang="en-GB" altLang="en-US" sz="1200" dirty="0">
                <a:solidFill>
                  <a:srgbClr val="000096"/>
                </a:solidFill>
              </a:rPr>
              <a:t>&lt;lb/&gt;</a:t>
            </a:r>
            <a:r>
              <a:rPr lang="en-GB" altLang="en-US" sz="1200" dirty="0">
                <a:solidFill>
                  <a:srgbClr val="000000"/>
                </a:solidFill>
              </a:rPr>
              <a:t>years incomplete </a:t>
            </a:r>
            <a:r>
              <a:rPr lang="en-GB" altLang="en-US" sz="1200" dirty="0">
                <a:solidFill>
                  <a:srgbClr val="969600"/>
                </a:solidFill>
              </a:rPr>
              <a:t>&amp;amp;</a:t>
            </a:r>
            <a:r>
              <a:rPr lang="en-GB" altLang="en-US" sz="1200" dirty="0">
                <a:solidFill>
                  <a:srgbClr val="000000"/>
                </a:solidFill>
              </a:rPr>
              <a:t> therefore began his reign in </a:t>
            </a:r>
            <a:r>
              <a:rPr lang="en-GB" altLang="en-US" sz="1200" dirty="0">
                <a:solidFill>
                  <a:srgbClr val="000096"/>
                </a:solidFill>
              </a:rPr>
              <a:t>&lt;lb/&gt;&lt;choice&gt;&lt;</a:t>
            </a:r>
            <a:r>
              <a:rPr lang="en-GB" altLang="en-US" sz="1200" dirty="0" err="1">
                <a:solidFill>
                  <a:srgbClr val="000096"/>
                </a:solidFill>
              </a:rPr>
              <a:t>abbr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y</a:t>
            </a:r>
            <a:r>
              <a:rPr lang="en-GB" altLang="en-US" sz="1200" dirty="0">
                <a:solidFill>
                  <a:srgbClr val="000096"/>
                </a:solidFill>
              </a:rPr>
              <a:t>&lt;hi</a:t>
            </a:r>
            <a:r>
              <a:rPr lang="en-GB" altLang="en-US" sz="1200" dirty="0">
                <a:solidFill>
                  <a:srgbClr val="F5844C"/>
                </a:solidFill>
              </a:rPr>
              <a:t> rend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"superscript"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e</a:t>
            </a:r>
            <a:r>
              <a:rPr lang="en-GB" altLang="en-US" sz="1200" dirty="0">
                <a:solidFill>
                  <a:srgbClr val="000096"/>
                </a:solidFill>
              </a:rPr>
              <a:t>&lt;/hi&gt;&lt;/</a:t>
            </a:r>
            <a:r>
              <a:rPr lang="en-GB" altLang="en-US" sz="1200" dirty="0" err="1">
                <a:solidFill>
                  <a:srgbClr val="000096"/>
                </a:solidFill>
              </a:rPr>
              <a:t>abbr</a:t>
            </a:r>
            <a:r>
              <a:rPr lang="en-GB" altLang="en-US" sz="1200" dirty="0">
                <a:solidFill>
                  <a:srgbClr val="000096"/>
                </a:solidFill>
              </a:rPr>
              <a:t>&gt;&lt;</a:t>
            </a:r>
            <a:r>
              <a:rPr lang="en-GB" altLang="en-US" sz="1200" dirty="0" err="1">
                <a:solidFill>
                  <a:srgbClr val="000096"/>
                </a:solidFill>
              </a:rPr>
              <a:t>expan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the</a:t>
            </a:r>
            <a:r>
              <a:rPr lang="en-GB" altLang="en-US" sz="1200" dirty="0">
                <a:solidFill>
                  <a:srgbClr val="000096"/>
                </a:solidFill>
              </a:rPr>
              <a:t>&lt;/</a:t>
            </a:r>
            <a:r>
              <a:rPr lang="en-GB" altLang="en-US" sz="1200" dirty="0" err="1">
                <a:solidFill>
                  <a:srgbClr val="000096"/>
                </a:solidFill>
              </a:rPr>
              <a:t>expan</a:t>
            </a:r>
            <a:r>
              <a:rPr lang="en-GB" altLang="en-US" sz="1200" dirty="0">
                <a:solidFill>
                  <a:srgbClr val="000096"/>
                </a:solidFill>
              </a:rPr>
              <a:t>&gt;&lt;/choice&gt;</a:t>
            </a:r>
            <a:r>
              <a:rPr lang="en-GB" altLang="en-US" sz="1200" dirty="0">
                <a:solidFill>
                  <a:srgbClr val="000000"/>
                </a:solidFill>
              </a:rPr>
              <a:t> summer of </a:t>
            </a:r>
            <a:r>
              <a:rPr lang="en-GB" altLang="en-US" sz="1200" dirty="0">
                <a:solidFill>
                  <a:srgbClr val="000096"/>
                </a:solidFill>
              </a:rPr>
              <a:t>&lt;choice&gt;&lt;</a:t>
            </a:r>
            <a:r>
              <a:rPr lang="en-GB" altLang="en-US" sz="1200" dirty="0" err="1">
                <a:solidFill>
                  <a:srgbClr val="000096"/>
                </a:solidFill>
              </a:rPr>
              <a:t>abbr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y</a:t>
            </a:r>
            <a:r>
              <a:rPr lang="en-GB" altLang="en-US" sz="1200" dirty="0">
                <a:solidFill>
                  <a:srgbClr val="000096"/>
                </a:solidFill>
              </a:rPr>
              <a:t>&lt;hi</a:t>
            </a:r>
            <a:r>
              <a:rPr lang="en-GB" altLang="en-US" sz="1200" dirty="0">
                <a:solidFill>
                  <a:srgbClr val="F5844C"/>
                </a:solidFill>
              </a:rPr>
              <a:t> rend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"superscript"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e</a:t>
            </a:r>
            <a:r>
              <a:rPr lang="en-GB" altLang="en-US" sz="1200" dirty="0">
                <a:solidFill>
                  <a:srgbClr val="000096"/>
                </a:solidFill>
              </a:rPr>
              <a:t>&lt;/hi&gt;&lt;/</a:t>
            </a:r>
            <a:r>
              <a:rPr lang="en-GB" altLang="en-US" sz="1200" dirty="0" err="1">
                <a:solidFill>
                  <a:srgbClr val="000096"/>
                </a:solidFill>
              </a:rPr>
              <a:t>abbr</a:t>
            </a:r>
            <a:r>
              <a:rPr lang="en-GB" altLang="en-US" sz="1200" dirty="0">
                <a:solidFill>
                  <a:srgbClr val="000096"/>
                </a:solidFill>
              </a:rPr>
              <a:t>&gt;&lt;</a:t>
            </a:r>
            <a:r>
              <a:rPr lang="en-GB" altLang="en-US" sz="1200" dirty="0" err="1">
                <a:solidFill>
                  <a:srgbClr val="000096"/>
                </a:solidFill>
              </a:rPr>
              <a:t>expan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the</a:t>
            </a:r>
            <a:r>
              <a:rPr lang="en-GB" altLang="en-US" sz="1200" dirty="0">
                <a:solidFill>
                  <a:srgbClr val="000096"/>
                </a:solidFill>
              </a:rPr>
              <a:t>&lt;/</a:t>
            </a:r>
            <a:r>
              <a:rPr lang="en-GB" altLang="en-US" sz="1200" dirty="0" err="1">
                <a:solidFill>
                  <a:srgbClr val="000096"/>
                </a:solidFill>
              </a:rPr>
              <a:t>expan</a:t>
            </a:r>
            <a:r>
              <a:rPr lang="en-GB" altLang="en-US" sz="1200" dirty="0">
                <a:solidFill>
                  <a:srgbClr val="000096"/>
                </a:solidFill>
              </a:rPr>
              <a:t>&gt;&lt;/choice&gt;</a:t>
            </a:r>
            <a:r>
              <a:rPr lang="en-GB" altLang="en-US" sz="1200" dirty="0">
                <a:solidFill>
                  <a:srgbClr val="000000"/>
                </a:solidFill>
              </a:rPr>
              <a:t> 137</a:t>
            </a:r>
            <a:r>
              <a:rPr lang="en-GB" altLang="en-US" sz="1200" dirty="0">
                <a:solidFill>
                  <a:srgbClr val="000096"/>
                </a:solidFill>
              </a:rPr>
              <a:t>&lt;hi</a:t>
            </a:r>
            <a:r>
              <a:rPr lang="en-GB" altLang="en-US" sz="1200" dirty="0">
                <a:solidFill>
                  <a:srgbClr val="F5844C"/>
                </a:solidFill>
              </a:rPr>
              <a:t> rend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"superscript"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 err="1">
                <a:solidFill>
                  <a:srgbClr val="000000"/>
                </a:solidFill>
              </a:rPr>
              <a:t>th</a:t>
            </a:r>
            <a:r>
              <a:rPr lang="en-GB" altLang="en-US" sz="1200" dirty="0">
                <a:solidFill>
                  <a:srgbClr val="000096"/>
                </a:solidFill>
              </a:rPr>
              <a:t>&lt;/hi&gt;</a:t>
            </a:r>
            <a:r>
              <a:rPr lang="en-GB" altLang="en-US" sz="1200" dirty="0">
                <a:solidFill>
                  <a:srgbClr val="000000"/>
                </a:solidFill>
              </a:rPr>
              <a:t> of </a:t>
            </a:r>
            <a:r>
              <a:rPr lang="en-GB" altLang="en-US" sz="1200" dirty="0" err="1">
                <a:solidFill>
                  <a:srgbClr val="000000"/>
                </a:solidFill>
              </a:rPr>
              <a:t>Nabonassar</a:t>
            </a:r>
            <a:r>
              <a:rPr lang="en-GB" altLang="en-US" sz="1200" dirty="0">
                <a:solidFill>
                  <a:srgbClr val="000000"/>
                </a:solidFill>
              </a:rPr>
              <a:t>. For </a:t>
            </a:r>
            <a:r>
              <a:rPr lang="en-GB" altLang="en-US" sz="1200" dirty="0">
                <a:solidFill>
                  <a:srgbClr val="000096"/>
                </a:solidFill>
              </a:rPr>
              <a:t>&lt;choice&gt;&lt;</a:t>
            </a:r>
            <a:r>
              <a:rPr lang="en-GB" altLang="en-US" sz="1200" dirty="0" err="1">
                <a:solidFill>
                  <a:srgbClr val="000096"/>
                </a:solidFill>
              </a:rPr>
              <a:t>abbr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y</a:t>
            </a:r>
            <a:r>
              <a:rPr lang="en-GB" altLang="en-US" sz="1200" dirty="0">
                <a:solidFill>
                  <a:srgbClr val="000096"/>
                </a:solidFill>
              </a:rPr>
              <a:t>&lt;hi</a:t>
            </a:r>
            <a:r>
              <a:rPr lang="en-GB" altLang="en-US" sz="1200" dirty="0">
                <a:solidFill>
                  <a:srgbClr val="F5844C"/>
                </a:solidFill>
              </a:rPr>
              <a:t> rend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"superscript"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e</a:t>
            </a:r>
            <a:r>
              <a:rPr lang="en-GB" altLang="en-US" sz="1200" dirty="0">
                <a:solidFill>
                  <a:srgbClr val="000096"/>
                </a:solidFill>
              </a:rPr>
              <a:t>&lt;/hi&gt;&lt;/</a:t>
            </a:r>
            <a:r>
              <a:rPr lang="en-GB" altLang="en-US" sz="1200" dirty="0" err="1">
                <a:solidFill>
                  <a:srgbClr val="000096"/>
                </a:solidFill>
              </a:rPr>
              <a:t>abbr</a:t>
            </a:r>
            <a:r>
              <a:rPr lang="en-GB" altLang="en-US" sz="1200" dirty="0">
                <a:solidFill>
                  <a:srgbClr val="000096"/>
                </a:solidFill>
              </a:rPr>
              <a:t>&gt;&lt;</a:t>
            </a:r>
            <a:r>
              <a:rPr lang="en-GB" altLang="en-US" sz="1200" dirty="0" err="1">
                <a:solidFill>
                  <a:srgbClr val="000096"/>
                </a:solidFill>
              </a:rPr>
              <a:t>expan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the</a:t>
            </a:r>
            <a:r>
              <a:rPr lang="en-GB" altLang="en-US" sz="1200" dirty="0">
                <a:solidFill>
                  <a:srgbClr val="000096"/>
                </a:solidFill>
              </a:rPr>
              <a:t>&lt;/</a:t>
            </a:r>
            <a:r>
              <a:rPr lang="en-GB" altLang="en-US" sz="1200" dirty="0" err="1">
                <a:solidFill>
                  <a:srgbClr val="000096"/>
                </a:solidFill>
              </a:rPr>
              <a:t>expan</a:t>
            </a:r>
            <a:r>
              <a:rPr lang="en-GB" altLang="en-US" sz="1200" dirty="0">
                <a:solidFill>
                  <a:srgbClr val="000096"/>
                </a:solidFill>
              </a:rPr>
              <a:t>&gt;&lt;/choice&gt;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&lt;lb/&gt;</a:t>
            </a:r>
            <a:r>
              <a:rPr lang="en-GB" altLang="en-US" sz="1200" dirty="0">
                <a:solidFill>
                  <a:srgbClr val="000000"/>
                </a:solidFill>
              </a:rPr>
              <a:t>first year of the reign of Nebuchadnezzar over </a:t>
            </a:r>
            <a:r>
              <a:rPr lang="en-GB" altLang="en-US" sz="1200" dirty="0">
                <a:solidFill>
                  <a:srgbClr val="000096"/>
                </a:solidFill>
              </a:rPr>
              <a:t>&lt;lb/&gt;</a:t>
            </a:r>
            <a:r>
              <a:rPr lang="en-GB" altLang="en-US" sz="1200" dirty="0" err="1">
                <a:solidFill>
                  <a:srgbClr val="000000"/>
                </a:solidFill>
              </a:rPr>
              <a:t>Iudea</a:t>
            </a:r>
            <a:r>
              <a:rPr lang="en-GB" altLang="en-US" sz="1200" dirty="0">
                <a:solidFill>
                  <a:srgbClr val="000000"/>
                </a:solidFill>
              </a:rPr>
              <a:t> was the fourth year of </a:t>
            </a:r>
            <a:r>
              <a:rPr lang="en-GB" altLang="en-US" sz="1200" dirty="0" err="1">
                <a:solidFill>
                  <a:srgbClr val="000000"/>
                </a:solidFill>
              </a:rPr>
              <a:t>Iehojakim</a:t>
            </a:r>
            <a:r>
              <a:rPr lang="en-GB" altLang="en-US" sz="1200" dirty="0">
                <a:solidFill>
                  <a:srgbClr val="000000"/>
                </a:solidFill>
              </a:rPr>
              <a:t> (</a:t>
            </a:r>
            <a:r>
              <a:rPr lang="en-GB" altLang="en-US" sz="1200" dirty="0" err="1">
                <a:solidFill>
                  <a:srgbClr val="000000"/>
                </a:solidFill>
              </a:rPr>
              <a:t>Ier</a:t>
            </a:r>
            <a:r>
              <a:rPr lang="en-GB" altLang="en-US" sz="1200" dirty="0">
                <a:solidFill>
                  <a:srgbClr val="000000"/>
                </a:solidFill>
              </a:rPr>
              <a:t>. 25.1)</a:t>
            </a:r>
            <a:r>
              <a:rPr lang="en-GB" altLang="en-US" sz="1200" dirty="0">
                <a:solidFill>
                  <a:srgbClr val="000096"/>
                </a:solidFill>
              </a:rPr>
              <a:t>&lt;/del&gt;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&lt;add</a:t>
            </a:r>
            <a:r>
              <a:rPr lang="en-GB" altLang="en-US" sz="1200" dirty="0">
                <a:solidFill>
                  <a:srgbClr val="F5844C"/>
                </a:solidFill>
              </a:rPr>
              <a:t> indicator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"no"</a:t>
            </a:r>
            <a:r>
              <a:rPr lang="en-GB" altLang="en-US" sz="1200" dirty="0">
                <a:solidFill>
                  <a:srgbClr val="F5844C"/>
                </a:solidFill>
              </a:rPr>
              <a:t> place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supralinear</a:t>
            </a:r>
            <a:r>
              <a:rPr lang="en-GB" altLang="en-US" sz="1200" dirty="0">
                <a:solidFill>
                  <a:srgbClr val="993300"/>
                </a:solidFill>
              </a:rPr>
              <a:t> </a:t>
            </a:r>
            <a:r>
              <a:rPr lang="en-GB" altLang="en-US" sz="1200" dirty="0" err="1">
                <a:solidFill>
                  <a:srgbClr val="993300"/>
                </a:solidFill>
              </a:rPr>
              <a:t>infralinear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Thus by the fall of </a:t>
            </a:r>
            <a:r>
              <a:rPr lang="en-GB" altLang="en-US" sz="1200" dirty="0">
                <a:solidFill>
                  <a:srgbClr val="000096"/>
                </a:solidFill>
              </a:rPr>
              <a:t>&lt;del</a:t>
            </a:r>
            <a:r>
              <a:rPr lang="en-GB" altLang="en-US" sz="1200" dirty="0">
                <a:solidFill>
                  <a:srgbClr val="F5844C"/>
                </a:solidFill>
              </a:rPr>
              <a:t> type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"cancelled"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Babylon</a:t>
            </a:r>
            <a:r>
              <a:rPr lang="en-GB" altLang="en-US" sz="1200" dirty="0">
                <a:solidFill>
                  <a:srgbClr val="000096"/>
                </a:solidFill>
              </a:rPr>
              <a:t>&lt;/del&gt;</a:t>
            </a:r>
            <a:r>
              <a:rPr lang="en-GB" altLang="en-US" sz="1200" dirty="0">
                <a:solidFill>
                  <a:srgbClr val="000000"/>
                </a:solidFill>
              </a:rPr>
              <a:t> the Kingdom of Assyria did the Kingdoms of Media </a:t>
            </a:r>
            <a:r>
              <a:rPr lang="en-GB" altLang="en-US" sz="1200" dirty="0">
                <a:solidFill>
                  <a:srgbClr val="969600"/>
                </a:solidFill>
              </a:rPr>
              <a:t>&amp;amp;</a:t>
            </a:r>
            <a:r>
              <a:rPr lang="en-GB" altLang="en-US" sz="1200" dirty="0">
                <a:solidFill>
                  <a:srgbClr val="000000"/>
                </a:solidFill>
              </a:rPr>
              <a:t> Babylon grow great together. But Babylon prosecuting its</a:t>
            </a:r>
            <a:r>
              <a:rPr lang="en-GB" altLang="en-US" sz="1200" dirty="0">
                <a:solidFill>
                  <a:srgbClr val="000096"/>
                </a:solidFill>
              </a:rPr>
              <a:t>&lt;/add&gt;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&lt;add</a:t>
            </a:r>
            <a:r>
              <a:rPr lang="en-GB" altLang="en-US" sz="1200" dirty="0">
                <a:solidFill>
                  <a:srgbClr val="F5844C"/>
                </a:solidFill>
              </a:rPr>
              <a:t> place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lineBeginning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F5844C"/>
                </a:solidFill>
              </a:rPr>
              <a:t> indicator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"no"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 err="1">
                <a:solidFill>
                  <a:srgbClr val="000000"/>
                </a:solidFill>
              </a:rPr>
              <a:t>vic</a:t>
            </a:r>
            <a:r>
              <a:rPr lang="en-GB" altLang="en-US" sz="1200" dirty="0">
                <a:solidFill>
                  <a:srgbClr val="000096"/>
                </a:solidFill>
              </a:rPr>
              <a:t>&lt;/add&gt;</a:t>
            </a:r>
            <a:r>
              <a:rPr lang="en-GB" altLang="en-US" sz="1200" dirty="0" err="1">
                <a:solidFill>
                  <a:srgbClr val="000000"/>
                </a:solidFill>
              </a:rPr>
              <a:t>tories</a:t>
            </a:r>
            <a:r>
              <a:rPr lang="en-GB" altLang="en-US" sz="1200" dirty="0">
                <a:solidFill>
                  <a:srgbClr val="000000"/>
                </a:solidFill>
              </a:rPr>
              <a:t> further grew the greater </a:t>
            </a:r>
            <a:r>
              <a:rPr lang="en-GB" altLang="en-US" sz="1200" dirty="0">
                <a:solidFill>
                  <a:srgbClr val="969600"/>
                </a:solidFill>
              </a:rPr>
              <a:t>&amp;amp;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&lt;del</a:t>
            </a:r>
            <a:r>
              <a:rPr lang="en-GB" altLang="en-US" sz="1200" dirty="0">
                <a:solidFill>
                  <a:srgbClr val="F5844C"/>
                </a:solidFill>
              </a:rPr>
              <a:t> type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"strikethrough"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>
                <a:solidFill>
                  <a:srgbClr val="000000"/>
                </a:solidFill>
              </a:rPr>
              <a:t>there</a:t>
            </a:r>
            <a:r>
              <a:rPr lang="en-GB" altLang="en-US" sz="1200" dirty="0">
                <a:solidFill>
                  <a:srgbClr val="000096"/>
                </a:solidFill>
              </a:rPr>
              <a:t>&lt;/del&gt;</a:t>
            </a:r>
            <a:r>
              <a:rPr lang="en-GB" altLang="en-US" sz="1200" dirty="0">
                <a:solidFill>
                  <a:srgbClr val="000000"/>
                </a:solidFill>
              </a:rPr>
              <a:t> therefore is </a:t>
            </a:r>
            <a:r>
              <a:rPr lang="en-GB" altLang="en-US" sz="1200" dirty="0" err="1">
                <a:solidFill>
                  <a:srgbClr val="000000"/>
                </a:solidFill>
              </a:rPr>
              <a:t>recconed</a:t>
            </a:r>
            <a:r>
              <a:rPr lang="en-GB" altLang="en-US" sz="1200" dirty="0">
                <a:solidFill>
                  <a:srgbClr val="000000"/>
                </a:solidFill>
              </a:rPr>
              <a:t> the first Monarchy. It comprehended Susiana, Babylonia, Mesopotamia, Syria, </a:t>
            </a:r>
            <a:r>
              <a:rPr lang="en-GB" altLang="en-US" sz="1200" dirty="0">
                <a:solidFill>
                  <a:srgbClr val="000096"/>
                </a:solidFill>
              </a:rPr>
              <a:t>&lt;add</a:t>
            </a:r>
            <a:r>
              <a:rPr lang="en-GB" altLang="en-US" sz="1200" dirty="0">
                <a:solidFill>
                  <a:srgbClr val="F5844C"/>
                </a:solidFill>
              </a:rPr>
              <a:t> indicator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"yes"</a:t>
            </a:r>
            <a:r>
              <a:rPr lang="en-GB" altLang="en-US" sz="1200" dirty="0">
                <a:solidFill>
                  <a:srgbClr val="F5844C"/>
                </a:solidFill>
              </a:rPr>
              <a:t> place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supralinear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000096"/>
                </a:solidFill>
              </a:rPr>
              <a:t>&gt;&lt;del</a:t>
            </a:r>
            <a:r>
              <a:rPr lang="en-GB" altLang="en-US" sz="1200" dirty="0">
                <a:solidFill>
                  <a:srgbClr val="F5844C"/>
                </a:solidFill>
              </a:rPr>
              <a:t> type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"strikethrough"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 err="1">
                <a:solidFill>
                  <a:srgbClr val="000000"/>
                </a:solidFill>
              </a:rPr>
              <a:t>Phenicia</a:t>
            </a:r>
            <a:r>
              <a:rPr lang="en-GB" altLang="en-US" sz="1200" dirty="0">
                <a:solidFill>
                  <a:srgbClr val="000096"/>
                </a:solidFill>
              </a:rPr>
              <a:t>&lt;/del&gt;&lt;/add&gt;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000096"/>
                </a:solidFill>
              </a:rPr>
              <a:t>&lt;add</a:t>
            </a:r>
            <a:r>
              <a:rPr lang="en-GB" altLang="en-US" sz="1200" dirty="0">
                <a:solidFill>
                  <a:srgbClr val="F5844C"/>
                </a:solidFill>
              </a:rPr>
              <a:t> indicator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"yes"</a:t>
            </a:r>
            <a:r>
              <a:rPr lang="en-GB" altLang="en-US" sz="1200" dirty="0">
                <a:solidFill>
                  <a:srgbClr val="F5844C"/>
                </a:solidFill>
              </a:rPr>
              <a:t> place</a:t>
            </a:r>
            <a:r>
              <a:rPr lang="en-GB" altLang="en-US" sz="1200" dirty="0">
                <a:solidFill>
                  <a:srgbClr val="FF8040"/>
                </a:solidFill>
              </a:rPr>
              <a:t>=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 err="1">
                <a:solidFill>
                  <a:srgbClr val="993300"/>
                </a:solidFill>
              </a:rPr>
              <a:t>infralinear</a:t>
            </a:r>
            <a:r>
              <a:rPr lang="en-GB" altLang="en-US" sz="1200" dirty="0">
                <a:solidFill>
                  <a:srgbClr val="993300"/>
                </a:solidFill>
              </a:rPr>
              <a:t>"</a:t>
            </a:r>
            <a:r>
              <a:rPr lang="en-GB" altLang="en-US" sz="1200" dirty="0">
                <a:solidFill>
                  <a:srgbClr val="000096"/>
                </a:solidFill>
              </a:rPr>
              <a:t>&gt;</a:t>
            </a:r>
            <a:r>
              <a:rPr lang="en-GB" altLang="en-US" sz="1200" dirty="0" err="1">
                <a:solidFill>
                  <a:srgbClr val="000000"/>
                </a:solidFill>
              </a:rPr>
              <a:t>Phenicia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 err="1">
                <a:solidFill>
                  <a:srgbClr val="000000"/>
                </a:solidFill>
              </a:rPr>
              <a:t>Idumea</a:t>
            </a:r>
            <a:r>
              <a:rPr lang="en-GB" altLang="en-US" sz="1200" dirty="0">
                <a:solidFill>
                  <a:srgbClr val="000000"/>
                </a:solidFill>
              </a:rPr>
              <a:t>, Moab, Ammon</a:t>
            </a:r>
            <a:r>
              <a:rPr lang="en-GB" altLang="en-US" sz="1200" dirty="0">
                <a:solidFill>
                  <a:srgbClr val="000096"/>
                </a:solidFill>
              </a:rPr>
              <a:t>&lt;/add&gt;</a:t>
            </a:r>
            <a:r>
              <a:rPr lang="en-GB" altLang="en-US" sz="1200" dirty="0">
                <a:solidFill>
                  <a:srgbClr val="000000"/>
                </a:solidFill>
              </a:rPr>
              <a:t> </a:t>
            </a:r>
            <a:r>
              <a:rPr lang="en-GB" altLang="en-US" sz="1200" dirty="0">
                <a:solidFill>
                  <a:srgbClr val="969600"/>
                </a:solidFill>
              </a:rPr>
              <a:t>&amp;amp;</a:t>
            </a:r>
            <a:r>
              <a:rPr lang="en-GB" altLang="en-US" sz="1200" dirty="0">
                <a:solidFill>
                  <a:srgbClr val="000000"/>
                </a:solidFill>
              </a:rPr>
              <a:t> part of Arabia </a:t>
            </a:r>
            <a:r>
              <a:rPr lang="en-GB" altLang="en-US" sz="1200" dirty="0">
                <a:solidFill>
                  <a:srgbClr val="969600"/>
                </a:solidFill>
              </a:rPr>
              <a:t>&amp;amp;</a:t>
            </a:r>
            <a:r>
              <a:rPr lang="en-GB" altLang="en-US" sz="1200" dirty="0">
                <a:solidFill>
                  <a:srgbClr val="000000"/>
                </a:solidFill>
              </a:rPr>
              <a:t> some add part of </a:t>
            </a:r>
            <a:r>
              <a:rPr lang="en-GB" altLang="en-US" sz="1200" dirty="0" err="1">
                <a:solidFill>
                  <a:srgbClr val="000000"/>
                </a:solidFill>
              </a:rPr>
              <a:t>Afric</a:t>
            </a:r>
            <a:r>
              <a:rPr lang="en-GB" altLang="en-US" sz="1200" dirty="0">
                <a:solidFill>
                  <a:srgbClr val="000000"/>
                </a:solidFill>
              </a:rPr>
              <a:t>.</a:t>
            </a:r>
            <a:r>
              <a:rPr lang="en-GB" altLang="en-US" sz="1200" dirty="0">
                <a:solidFill>
                  <a:srgbClr val="000096"/>
                </a:solidFill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3359104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Front-end – </a:t>
            </a:r>
            <a:r>
              <a:rPr lang="en-GB" dirty="0" smtClean="0"/>
              <a:t>back-end: OB example</a:t>
            </a:r>
            <a:endParaRPr lang="en-GB" dirty="0"/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982882" y="1955112"/>
            <a:ext cx="8099425" cy="3740609"/>
          </a:xfrm>
          <a:prstGeom prst="rect">
            <a:avLst/>
          </a:prstGeom>
          <a:gradFill rotWithShape="0">
            <a:gsLst>
              <a:gs pos="0">
                <a:srgbClr val="999999"/>
              </a:gs>
              <a:gs pos="100000">
                <a:srgbClr val="EEEEEE"/>
              </a:gs>
            </a:gsLst>
            <a:lin ang="135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560" rIns="90000" bIns="45000"/>
          <a:lstStyle>
            <a:lvl1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1pPr>
            <a:lvl2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2pPr>
            <a:lvl3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3pPr>
            <a:lvl4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4pPr>
            <a:lvl5pPr>
              <a:lnSpc>
                <a:spcPct val="89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5pPr>
            <a:lvl6pPr marL="2514600" indent="-228600" defTabSz="449263" eaLnBrk="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6pPr>
            <a:lvl7pPr marL="2971800" indent="-228600" defTabSz="449263" eaLnBrk="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7pPr>
            <a:lvl8pPr marL="3429000" indent="-228600" defTabSz="449263" eaLnBrk="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8pPr>
            <a:lvl9pPr marL="3886200" indent="-228600" defTabSz="449263" eaLnBrk="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Courier New" panose="02070309020205020404" pitchFamily="49" charset="0"/>
                <a:cs typeface="Arial Unicode MS" panose="020B0604020202020204" pitchFamily="34" charset="-128"/>
              </a:defRPr>
            </a:lvl9pPr>
          </a:lstStyle>
          <a:p>
            <a:pPr>
              <a:buClrTx/>
            </a:pP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persName</a:t>
            </a:r>
            <a:r>
              <a:rPr lang="en-GB" sz="1200" dirty="0">
                <a:solidFill>
                  <a:srgbClr val="F5844C"/>
                </a:solidFill>
              </a:rPr>
              <a:t> id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"t17231204-27-defend146"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defendantName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> John Ward</a:t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"t17231204-27-defend146"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"surname"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"Ward"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"t17231204-27-defend146"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"given"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"John"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"t17231204-27-defend146"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"gender"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"male"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>
                <a:solidFill>
                  <a:srgbClr val="000096"/>
                </a:solidFill>
              </a:rPr>
              <a:t>&lt;/</a:t>
            </a:r>
            <a:r>
              <a:rPr lang="en-GB" sz="1200" dirty="0" err="1">
                <a:solidFill>
                  <a:srgbClr val="000096"/>
                </a:solidFill>
              </a:rPr>
              <a:t>persName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> , of</a:t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placeName</a:t>
            </a:r>
            <a:r>
              <a:rPr lang="en-GB" sz="1200" dirty="0">
                <a:solidFill>
                  <a:srgbClr val="F5844C"/>
                </a:solidFill>
              </a:rPr>
              <a:t> id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"t17231204-27-defloc147"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>Great Stanmore</a:t>
            </a:r>
            <a:r>
              <a:rPr lang="en-GB" sz="1200" dirty="0">
                <a:solidFill>
                  <a:srgbClr val="000096"/>
                </a:solidFill>
              </a:rPr>
              <a:t>&lt;/</a:t>
            </a:r>
            <a:r>
              <a:rPr lang="en-GB" sz="1200" dirty="0" err="1">
                <a:solidFill>
                  <a:srgbClr val="000096"/>
                </a:solidFill>
              </a:rPr>
              <a:t>placeName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"t17231204-27-defloc147"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placeName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"Great Stanmore"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"t17231204-27-defloc147"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"type"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defendantHome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&lt;join</a:t>
            </a:r>
            <a:r>
              <a:rPr lang="en-GB" sz="1200" dirty="0">
                <a:solidFill>
                  <a:srgbClr val="F5844C"/>
                </a:solidFill>
              </a:rPr>
              <a:t> result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persNamePlace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targOrder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"Y"</a:t>
            </a:r>
            <a:r>
              <a:rPr lang="en-GB" sz="1200" dirty="0">
                <a:solidFill>
                  <a:srgbClr val="F5844C"/>
                </a:solidFill>
              </a:rPr>
              <a:t> targets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"t17231204-27-defend146 t17231204-27-defloc147"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>, was indicted for</a:t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rs</a:t>
            </a:r>
            <a:r>
              <a:rPr lang="en-GB" sz="1200" dirty="0">
                <a:solidFill>
                  <a:srgbClr val="F5844C"/>
                </a:solidFill>
              </a:rPr>
              <a:t> id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"t17231204-27-off148"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offenceDescription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"t17231204-27-off148"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offenceCategory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"damage"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"t17231204-27-off148"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offenceSubcategory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"arson"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> feloniously setting Fire to a Barn of</a:t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persName</a:t>
            </a:r>
            <a:r>
              <a:rPr lang="en-GB" sz="1200" dirty="0">
                <a:solidFill>
                  <a:srgbClr val="F5844C"/>
                </a:solidFill>
              </a:rPr>
              <a:t> id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"t17231204-27-victim147"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victimName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> Hezekiah Burr</a:t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"t17231204-27-victim147"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"surname"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"Burr"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"t17231204-27-victim147"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"given"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"Hezekiah"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interp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inst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"t17231204-27-victim147"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"gender"</a:t>
            </a:r>
            <a:r>
              <a:rPr lang="en-GB" sz="1200" dirty="0">
                <a:solidFill>
                  <a:srgbClr val="F5844C"/>
                </a:solidFill>
              </a:rPr>
              <a:t> value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"male"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&lt;join</a:t>
            </a:r>
            <a:r>
              <a:rPr lang="en-GB" sz="1200" dirty="0">
                <a:solidFill>
                  <a:srgbClr val="F5844C"/>
                </a:solidFill>
              </a:rPr>
              <a:t> result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offenceVictim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targOrder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"Y"</a:t>
            </a:r>
            <a:r>
              <a:rPr lang="en-GB" sz="1200" dirty="0">
                <a:solidFill>
                  <a:srgbClr val="F5844C"/>
                </a:solidFill>
              </a:rPr>
              <a:t> targets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"t17231204-27-off148 t17231204-27-victim147"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>
                <a:solidFill>
                  <a:srgbClr val="000096"/>
                </a:solidFill>
              </a:rPr>
              <a:t>&lt;/</a:t>
            </a:r>
            <a:r>
              <a:rPr lang="en-GB" sz="1200" dirty="0" err="1">
                <a:solidFill>
                  <a:srgbClr val="000096"/>
                </a:solidFill>
              </a:rPr>
              <a:t>persName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> , </a:t>
            </a:r>
            <a:r>
              <a:rPr lang="en-GB" sz="1200" dirty="0" err="1">
                <a:solidFill>
                  <a:srgbClr val="000000"/>
                </a:solidFill>
              </a:rPr>
              <a:t>fill'd</a:t>
            </a:r>
            <a:r>
              <a:rPr lang="en-GB" sz="1200" dirty="0">
                <a:solidFill>
                  <a:srgbClr val="000000"/>
                </a:solidFill>
              </a:rPr>
              <a:t> with Hay, Corn, </a:t>
            </a:r>
            <a:r>
              <a:rPr lang="en-GB" sz="1200" dirty="0">
                <a:solidFill>
                  <a:srgbClr val="FF0000"/>
                </a:solidFill>
              </a:rPr>
              <a:t>&amp;c.</a:t>
            </a:r>
            <a:r>
              <a:rPr lang="en-GB" sz="1200" dirty="0">
                <a:solidFill>
                  <a:srgbClr val="000000"/>
                </a:solidFill>
              </a:rPr>
              <a:t> </a:t>
            </a:r>
            <a:r>
              <a:rPr lang="en-GB" sz="1200" dirty="0">
                <a:solidFill>
                  <a:srgbClr val="000096"/>
                </a:solidFill>
              </a:rPr>
              <a:t>&lt;/</a:t>
            </a:r>
            <a:r>
              <a:rPr lang="en-GB" sz="1200" dirty="0" err="1">
                <a:solidFill>
                  <a:srgbClr val="000096"/>
                </a:solidFill>
              </a:rPr>
              <a:t>rs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> the</a:t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</a:t>
            </a:r>
            <a:r>
              <a:rPr lang="en-GB" sz="1200" dirty="0" err="1">
                <a:solidFill>
                  <a:srgbClr val="000096"/>
                </a:solidFill>
              </a:rPr>
              <a:t>rs</a:t>
            </a:r>
            <a:r>
              <a:rPr lang="en-GB" sz="1200" dirty="0">
                <a:solidFill>
                  <a:srgbClr val="F5844C"/>
                </a:solidFill>
              </a:rPr>
              <a:t> id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"t17231204-27-cd149"</a:t>
            </a:r>
            <a:r>
              <a:rPr lang="en-GB" sz="1200" dirty="0">
                <a:solidFill>
                  <a:srgbClr val="F5844C"/>
                </a:solidFill>
              </a:rPr>
              <a:t> type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crimeDate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>18th of October</a:t>
            </a:r>
            <a:r>
              <a:rPr lang="en-GB" sz="1200" dirty="0">
                <a:solidFill>
                  <a:srgbClr val="000096"/>
                </a:solidFill>
              </a:rPr>
              <a:t>&lt;/</a:t>
            </a:r>
            <a:r>
              <a:rPr lang="en-GB" sz="1200" dirty="0" err="1">
                <a:solidFill>
                  <a:srgbClr val="000096"/>
                </a:solidFill>
              </a:rPr>
              <a:t>rs</a:t>
            </a:r>
            <a:r>
              <a:rPr lang="en-GB" sz="1200" dirty="0">
                <a:solidFill>
                  <a:srgbClr val="000096"/>
                </a:solidFill>
              </a:rPr>
              <a:t>&gt;</a:t>
            </a:r>
            <a:r>
              <a:rPr lang="en-GB" sz="1200" dirty="0">
                <a:solidFill>
                  <a:srgbClr val="000000"/>
                </a:solidFill>
              </a:rPr>
              <a:t/>
            </a:r>
            <a:br>
              <a:rPr lang="en-GB" sz="1200" dirty="0">
                <a:solidFill>
                  <a:srgbClr val="000000"/>
                </a:solidFill>
              </a:rPr>
            </a:br>
            <a:r>
              <a:rPr lang="en-GB" sz="1200" dirty="0">
                <a:solidFill>
                  <a:srgbClr val="000096"/>
                </a:solidFill>
              </a:rPr>
              <a:t>&lt;join</a:t>
            </a:r>
            <a:r>
              <a:rPr lang="en-GB" sz="1200" dirty="0">
                <a:solidFill>
                  <a:srgbClr val="F5844C"/>
                </a:solidFill>
              </a:rPr>
              <a:t> result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 err="1">
                <a:solidFill>
                  <a:srgbClr val="993300"/>
                </a:solidFill>
              </a:rPr>
              <a:t>offenceCrimeDate</a:t>
            </a:r>
            <a:r>
              <a:rPr lang="en-GB" sz="1200" dirty="0">
                <a:solidFill>
                  <a:srgbClr val="993300"/>
                </a:solidFill>
              </a:rPr>
              <a:t>"</a:t>
            </a:r>
            <a:r>
              <a:rPr lang="en-GB" sz="1200" dirty="0">
                <a:solidFill>
                  <a:srgbClr val="F5844C"/>
                </a:solidFill>
              </a:rPr>
              <a:t> </a:t>
            </a:r>
            <a:r>
              <a:rPr lang="en-GB" sz="1200" dirty="0" err="1">
                <a:solidFill>
                  <a:srgbClr val="F5844C"/>
                </a:solidFill>
              </a:rPr>
              <a:t>targOrder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"Y"</a:t>
            </a:r>
            <a:r>
              <a:rPr lang="en-GB" sz="1200" dirty="0">
                <a:solidFill>
                  <a:srgbClr val="F5844C"/>
                </a:solidFill>
              </a:rPr>
              <a:t> targets</a:t>
            </a:r>
            <a:r>
              <a:rPr lang="en-GB" sz="1200" dirty="0">
                <a:solidFill>
                  <a:srgbClr val="FF8040"/>
                </a:solidFill>
              </a:rPr>
              <a:t>=</a:t>
            </a:r>
            <a:r>
              <a:rPr lang="en-GB" sz="1200" dirty="0">
                <a:solidFill>
                  <a:srgbClr val="993300"/>
                </a:solidFill>
              </a:rPr>
              <a:t>"t17231204-27-off148 t17231204-27-cd149"</a:t>
            </a:r>
            <a:r>
              <a:rPr lang="en-GB" sz="1200" dirty="0">
                <a:solidFill>
                  <a:srgbClr val="000096"/>
                </a:solidFill>
              </a:rPr>
              <a:t>/&gt;</a:t>
            </a:r>
            <a:r>
              <a:rPr lang="en-GB" sz="1200" dirty="0">
                <a:solidFill>
                  <a:srgbClr val="000000"/>
                </a:solidFill>
              </a:rPr>
              <a:t> last. The Prosecutor </a:t>
            </a:r>
            <a:r>
              <a:rPr lang="en-GB" sz="1200" dirty="0" err="1">
                <a:solidFill>
                  <a:srgbClr val="000000"/>
                </a:solidFill>
              </a:rPr>
              <a:t>depos'd</a:t>
            </a:r>
            <a:r>
              <a:rPr lang="en-GB" sz="1200" dirty="0">
                <a:solidFill>
                  <a:srgbClr val="000000"/>
                </a:solidFill>
              </a:rPr>
              <a:t>, his Barn was burned, with Hay, Corn, Peas, and Beans, and also five Horses were destroyed.</a:t>
            </a:r>
            <a:endParaRPr lang="en-GB" altLang="en-US" sz="1200" dirty="0">
              <a:solidFill>
                <a:srgbClr val="0000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6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Textual </a:t>
            </a:r>
            <a:r>
              <a:rPr lang="en-GB" dirty="0" err="1" smtClean="0"/>
              <a:t>Markup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In order to talk about texts, </a:t>
            </a:r>
            <a:r>
              <a:rPr lang="en-GB" dirty="0" err="1" smtClean="0"/>
              <a:t>markup</a:t>
            </a:r>
            <a:r>
              <a:rPr lang="en-GB" dirty="0" smtClean="0"/>
              <a:t> and encoding of texts, we need to understand what we mean by these basic concepts. When we talk about text encoding, what do we mean by a text? What is in a text and what assumptions do we make in reading them?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688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What’s in a text?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58" y="1680632"/>
            <a:ext cx="7147603" cy="49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24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3988</TotalTime>
  <Words>2452</Words>
  <Application>Microsoft Office PowerPoint</Application>
  <PresentationFormat>Widescreen</PresentationFormat>
  <Paragraphs>253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 Unicode MS</vt:lpstr>
      <vt:lpstr>Arial</vt:lpstr>
      <vt:lpstr>Century Gothic</vt:lpstr>
      <vt:lpstr>Courier New</vt:lpstr>
      <vt:lpstr>Times New Roman</vt:lpstr>
      <vt:lpstr>Wingdings</vt:lpstr>
      <vt:lpstr>Wingdings 3</vt:lpstr>
      <vt:lpstr>Ion Boardroom</vt:lpstr>
      <vt:lpstr>The Programming Historian  Getting to know XML  Cornelis J. (Kees-Jan) Schilt Sussex Humanities Lab, University of Sussex</vt:lpstr>
      <vt:lpstr>Introduction</vt:lpstr>
      <vt:lpstr>The wonderful world of digital history</vt:lpstr>
      <vt:lpstr>Front-end – back-end</vt:lpstr>
      <vt:lpstr>Front-end – back-end</vt:lpstr>
      <vt:lpstr>Front-end – back-end: NP example</vt:lpstr>
      <vt:lpstr>Front-end – back-end: OB example</vt:lpstr>
      <vt:lpstr>Textual Markup</vt:lpstr>
      <vt:lpstr>What’s in a text?</vt:lpstr>
      <vt:lpstr>What’s in a text?</vt:lpstr>
      <vt:lpstr>What’s in a text?</vt:lpstr>
      <vt:lpstr>What’s in a text?</vt:lpstr>
      <vt:lpstr>Are these images of the same thing?</vt:lpstr>
      <vt:lpstr>A text is not a document</vt:lpstr>
      <vt:lpstr>Encoding of texts</vt:lpstr>
      <vt:lpstr>What’s the point of markup?</vt:lpstr>
      <vt:lpstr>Styles of markup</vt:lpstr>
      <vt:lpstr>Just a little bit more…</vt:lpstr>
      <vt:lpstr>Separation of form and content</vt:lpstr>
      <vt:lpstr>Markup as a scholarly activity</vt:lpstr>
      <vt:lpstr>Compare the markup</vt:lpstr>
      <vt:lpstr>Compare the markup</vt:lpstr>
      <vt:lpstr>A useful mental exercise</vt:lpstr>
      <vt:lpstr>XML: eXtensible Markup Language</vt:lpstr>
      <vt:lpstr>XML terminology</vt:lpstr>
      <vt:lpstr>XML terminology Example</vt:lpstr>
      <vt:lpstr>The rules of the XML game</vt:lpstr>
      <vt:lpstr>Representing an XML tree</vt:lpstr>
      <vt:lpstr>Parts of an XML document</vt:lpstr>
      <vt:lpstr>The XML declaration</vt:lpstr>
      <vt:lpstr>Namespace declarations</vt:lpstr>
      <vt:lpstr>The Tempest</vt:lpstr>
      <vt:lpstr>An XML Tree For The Tempest</vt:lpstr>
      <vt:lpstr>TEI</vt:lpstr>
      <vt:lpstr>Some basic TEI elements</vt:lpstr>
      <vt:lpstr>XML syntax: the small print</vt:lpstr>
      <vt:lpstr>Test your XML knowledge</vt:lpstr>
      <vt:lpstr>Rendition and XML: an example</vt:lpstr>
      <vt:lpstr>A little dessert: XPath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Bbb</dc:title>
  <dc:creator>Kees-Jan Schilt</dc:creator>
  <cp:lastModifiedBy>Kees-Jan Schilt</cp:lastModifiedBy>
  <cp:revision>99</cp:revision>
  <dcterms:created xsi:type="dcterms:W3CDTF">2015-03-16T10:50:53Z</dcterms:created>
  <dcterms:modified xsi:type="dcterms:W3CDTF">2015-10-19T10:01:17Z</dcterms:modified>
</cp:coreProperties>
</file>